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36.xml" ContentType="application/vnd.openxmlformats-officedocument.presentationml.slide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tags/tag49.xml" ContentType="application/vnd.openxmlformats-officedocument.presentationml.tags+xml"/>
  <Override PartName="/ppt/notesSlides/notesSlide74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notesSlides/notesSlide63.xml" ContentType="application/vnd.openxmlformats-officedocument.presentationml.notes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notesSlides/notesSlide30.xml" ContentType="application/vnd.openxmlformats-officedocument.presentationml.notesSlide+xml"/>
  <Override PartName="/ppt/tags/tag52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68.xml" ContentType="application/vnd.openxmlformats-officedocument.presentationml.notesSlide+xml"/>
  <Override PartName="/ppt/slides/slide55.xml" ContentType="application/vnd.openxmlformats-officedocument.presentationml.slide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57.xml" ContentType="application/vnd.openxmlformats-officedocument.presentationml.notesSlide+xml"/>
  <Override PartName="/ppt/tags/tag79.xml" ContentType="application/vnd.openxmlformats-officedocument.presentationml.tags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notesSlides/notesSlide46.xml" ContentType="application/vnd.openxmlformats-officedocument.presentationml.notesSlide+xml"/>
  <Override PartName="/ppt/tags/tag68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57.xml" ContentType="application/vnd.openxmlformats-officedocument.presentationml.tags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notesSlides/notesSlide42.xml" ContentType="application/vnd.openxmlformats-officedocument.presentationml.notesSlide+xml"/>
  <Override PartName="/ppt/tags/tag46.xml" ContentType="application/vnd.openxmlformats-officedocument.presentationml.tags+xml"/>
  <Override PartName="/ppt/notesSlides/notesSlide60.xml" ContentType="application/vnd.openxmlformats-officedocument.presentationml.notesSlide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24.xml" ContentType="application/vnd.openxmlformats-officedocument.presentationml.tags+xml"/>
  <Override PartName="/ppt/notesSlides/notesSlide31.xml" ContentType="application/vnd.openxmlformats-officedocument.presentationml.notesSlide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8.xml" ContentType="application/vnd.openxmlformats-officedocument.presentationml.tags+xml"/>
  <Override PartName="/ppt/notesSlides/notesSlide65.xml" ContentType="application/vnd.openxmlformats-officedocument.presentationml.notesSlide+xml"/>
  <Override PartName="/ppt/tags/tag69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tags/tag29.xml" ContentType="application/vnd.openxmlformats-officedocument.presentationml.tags+xml"/>
  <Override PartName="/ppt/notesSlides/notesSlide43.xml" ContentType="application/vnd.openxmlformats-officedocument.presentationml.notesSlide+xml"/>
  <Override PartName="/ppt/tags/tag47.xml" ContentType="application/vnd.openxmlformats-officedocument.presentationml.tags+xml"/>
  <Override PartName="/ppt/notesSlides/notesSlide54.xml" ContentType="application/vnd.openxmlformats-officedocument.presentationml.notesSlide+xml"/>
  <Override PartName="/ppt/tags/tag76.xml" ContentType="application/vnd.openxmlformats-officedocument.presentationml.tags+xml"/>
  <Override PartName="/ppt/notesSlides/notesSlide72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tags/tag18.xml" ContentType="application/vnd.openxmlformats-officedocument.presentationml.tags+xml"/>
  <Override PartName="/ppt/notesSlides/notesSlide32.xml" ContentType="application/vnd.openxmlformats-officedocument.presentationml.notesSlide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notesSlides/notesSlide61.xml" ContentType="application/vnd.openxmlformats-officedocument.presentationml.notesSlide+xml"/>
  <Override PartName="/ppt/tags/tag65.xml" ContentType="application/vnd.openxmlformats-officedocument.presentationml.tags+xml"/>
  <Override PartName="/ppt/notesSlides/notesSlide9.xml" ContentType="application/vnd.openxmlformats-officedocument.presentationml.notesSlide+xml"/>
  <Override PartName="/ppt/tags/tag14.xml" ContentType="application/vnd.openxmlformats-officedocument.presentationml.tags+xml"/>
  <Override PartName="/ppt/notesSlides/notesSlide21.xml" ContentType="application/vnd.openxmlformats-officedocument.presentationml.notesSlide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notesSlides/notesSlide50.xml" ContentType="application/vnd.openxmlformats-officedocument.presentationml.notesSlide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59.xml" ContentType="application/vnd.openxmlformats-officedocument.presentationml.tags+xml"/>
  <Override PartName="/ppt/tags/tag77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9.xml" ContentType="application/vnd.openxmlformats-officedocument.presentationml.tags+xml"/>
  <Override PartName="/ppt/notesSlides/notesSlide26.xml" ContentType="application/vnd.openxmlformats-officedocument.presentationml.notesSlide+xml"/>
  <Override PartName="/ppt/tags/tag37.xml" ContentType="application/vnd.openxmlformats-officedocument.presentationml.tags+xml"/>
  <Override PartName="/ppt/notesSlides/notesSlide44.xml" ContentType="application/vnd.openxmlformats-officedocument.presentationml.notesSlide+xml"/>
  <Override PartName="/ppt/tags/tag48.xml" ContentType="application/vnd.openxmlformats-officedocument.presentationml.tags+xml"/>
  <Override PartName="/ppt/notesSlides/notesSlide62.xml" ContentType="application/vnd.openxmlformats-officedocument.presentationml.notesSlide+xml"/>
  <Override PartName="/ppt/tags/tag66.xml" ContentType="application/vnd.openxmlformats-officedocument.presentationml.tags+xml"/>
  <Override PartName="/ppt/notesSlides/notesSlide73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tags/tag26.xml" ContentType="application/vnd.openxmlformats-officedocument.presentationml.tags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notesSlides/notesSlide40.xml" ContentType="application/vnd.openxmlformats-officedocument.presentationml.notesSlide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notesSlides/notesSlide6.xml" ContentType="application/vnd.openxmlformats-officedocument.presentationml.notesSlide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notesSlides/notesSlide67.xml" ContentType="application/vnd.openxmlformats-officedocument.presentationml.notes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tags/tag78.xml" ContentType="application/vnd.openxmlformats-officedocument.presentationml.tags+xml"/>
  <Override PartName="/ppt/slides/slide32.xml" ContentType="application/vnd.openxmlformats-officedocument.presentationml.slide+xml"/>
  <Default Extension="fntdata" ContentType="application/x-fontdata"/>
  <Override PartName="/ppt/notesSlides/notesSlide34.xml" ContentType="application/vnd.openxmlformats-officedocument.presentationml.notesSlide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tags/tag45.xml" ContentType="application/vnd.openxmlformats-officedocument.presentationml.tags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3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slides/slide48.xml" ContentType="application/vnd.openxmlformats-officedocument.presentationml.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39.xml" ContentType="application/vnd.openxmlformats-officedocument.presentationml.tags+xml"/>
  <Override PartName="/ppt/notesSlides/notesSlide64.xml" ContentType="application/vnd.openxmlformats-officedocument.presentationml.notesSlide+xml"/>
  <Override PartName="/ppt/notesSlides/notesSlide75.xml" ContentType="application/vnd.openxmlformats-officedocument.presentationml.notes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notesSlides/notesSlide53.xml" ContentType="application/vnd.openxmlformats-officedocument.presentationml.notesSlide+xml"/>
  <Override PartName="/ppt/tags/tag7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7"/>
  </p:notesMasterIdLst>
  <p:sldIdLst>
    <p:sldId id="256" r:id="rId2"/>
    <p:sldId id="257" r:id="rId3"/>
    <p:sldId id="313" r:id="rId4"/>
    <p:sldId id="289" r:id="rId5"/>
    <p:sldId id="296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290" r:id="rId17"/>
    <p:sldId id="334" r:id="rId18"/>
    <p:sldId id="291" r:id="rId19"/>
    <p:sldId id="292" r:id="rId20"/>
    <p:sldId id="310" r:id="rId21"/>
    <p:sldId id="293" r:id="rId22"/>
    <p:sldId id="259" r:id="rId23"/>
    <p:sldId id="295" r:id="rId24"/>
    <p:sldId id="328" r:id="rId25"/>
    <p:sldId id="329" r:id="rId26"/>
    <p:sldId id="330" r:id="rId27"/>
    <p:sldId id="331" r:id="rId28"/>
    <p:sldId id="332" r:id="rId29"/>
    <p:sldId id="333" r:id="rId30"/>
    <p:sldId id="294" r:id="rId31"/>
    <p:sldId id="311" r:id="rId32"/>
    <p:sldId id="312" r:id="rId33"/>
    <p:sldId id="298" r:id="rId34"/>
    <p:sldId id="297" r:id="rId35"/>
    <p:sldId id="299" r:id="rId36"/>
    <p:sldId id="300" r:id="rId37"/>
    <p:sldId id="301" r:id="rId38"/>
    <p:sldId id="303" r:id="rId39"/>
    <p:sldId id="304" r:id="rId40"/>
    <p:sldId id="305" r:id="rId41"/>
    <p:sldId id="308" r:id="rId42"/>
    <p:sldId id="264" r:id="rId43"/>
    <p:sldId id="335" r:id="rId44"/>
    <p:sldId id="267" r:id="rId45"/>
    <p:sldId id="316" r:id="rId46"/>
    <p:sldId id="268" r:id="rId47"/>
    <p:sldId id="270" r:id="rId48"/>
    <p:sldId id="266" r:id="rId49"/>
    <p:sldId id="272" r:id="rId50"/>
    <p:sldId id="306" r:id="rId51"/>
    <p:sldId id="339" r:id="rId52"/>
    <p:sldId id="279" r:id="rId53"/>
    <p:sldId id="341" r:id="rId54"/>
    <p:sldId id="280" r:id="rId55"/>
    <p:sldId id="342" r:id="rId56"/>
    <p:sldId id="317" r:id="rId57"/>
    <p:sldId id="277" r:id="rId58"/>
    <p:sldId id="281" r:id="rId59"/>
    <p:sldId id="286" r:id="rId60"/>
    <p:sldId id="307" r:id="rId61"/>
    <p:sldId id="336" r:id="rId62"/>
    <p:sldId id="337" r:id="rId63"/>
    <p:sldId id="260" r:id="rId64"/>
    <p:sldId id="338" r:id="rId65"/>
    <p:sldId id="261" r:id="rId66"/>
    <p:sldId id="262" r:id="rId67"/>
    <p:sldId id="263" r:id="rId68"/>
    <p:sldId id="287" r:id="rId69"/>
    <p:sldId id="288" r:id="rId70"/>
    <p:sldId id="285" r:id="rId71"/>
    <p:sldId id="284" r:id="rId72"/>
    <p:sldId id="344" r:id="rId73"/>
    <p:sldId id="343" r:id="rId74"/>
    <p:sldId id="283" r:id="rId75"/>
    <p:sldId id="314" r:id="rId76"/>
  </p:sldIdLst>
  <p:sldSz cx="9144000" cy="6858000" type="screen4x3"/>
  <p:notesSz cx="7099300" cy="10234613"/>
  <p:embeddedFontLst>
    <p:embeddedFont>
      <p:font typeface="Arial Narrow" pitchFamily="34" charset="0"/>
      <p:regular r:id="rId78"/>
      <p:bold r:id="rId79"/>
      <p:italic r:id="rId80"/>
      <p:boldItalic r:id="rId81"/>
    </p:embeddedFont>
    <p:embeddedFont>
      <p:font typeface="cmti10"/>
      <p:regular r:id="rId82"/>
    </p:embeddedFont>
    <p:embeddedFont>
      <p:font typeface="cmmi10"/>
      <p:regular r:id="rId83"/>
    </p:embeddedFont>
    <p:embeddedFont>
      <p:font typeface="cmu10"/>
      <p:regular r:id="rId84"/>
    </p:embeddedFont>
    <p:embeddedFont>
      <p:font typeface="cmsy10"/>
      <p:regular r:id="rId85"/>
    </p:embeddedFont>
    <p:embeddedFont>
      <p:font typeface="Lucida Calligraphy" pitchFamily="66" charset="0"/>
      <p:regular r:id="rId86"/>
    </p:embeddedFont>
    <p:embeddedFont>
      <p:font typeface="Calibri" pitchFamily="34" charset="0"/>
      <p:regular r:id="rId87"/>
      <p:bold r:id="rId88"/>
      <p:italic r:id="rId89"/>
      <p:boldItalic r:id="rId90"/>
    </p:embeddedFont>
  </p:embeddedFontLst>
  <p:custDataLst>
    <p:tags r:id="rId91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4" autoAdjust="0"/>
    <p:restoredTop sz="94638" autoAdjust="0"/>
  </p:normalViewPr>
  <p:slideViewPr>
    <p:cSldViewPr>
      <p:cViewPr varScale="1">
        <p:scale>
          <a:sx n="122" d="100"/>
          <a:sy n="122" d="100"/>
        </p:scale>
        <p:origin x="-123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font" Target="fonts/font7.fntdata"/><Relationship Id="rId89" Type="http://schemas.openxmlformats.org/officeDocument/2006/relationships/font" Target="fonts/font12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2.fntdata"/><Relationship Id="rId87" Type="http://schemas.openxmlformats.org/officeDocument/2006/relationships/font" Target="fonts/font10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5.fntdata"/><Relationship Id="rId90" Type="http://schemas.openxmlformats.org/officeDocument/2006/relationships/font" Target="fonts/font13.fntdata"/><Relationship Id="rId95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3.fntdata"/><Relationship Id="rId85" Type="http://schemas.openxmlformats.org/officeDocument/2006/relationships/font" Target="fonts/font8.fntdata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6.fntdata"/><Relationship Id="rId88" Type="http://schemas.openxmlformats.org/officeDocument/2006/relationships/font" Target="fonts/font11.fntdata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1.fntdata"/><Relationship Id="rId81" Type="http://schemas.openxmlformats.org/officeDocument/2006/relationships/font" Target="fonts/font4.fntdata"/><Relationship Id="rId86" Type="http://schemas.openxmlformats.org/officeDocument/2006/relationships/font" Target="fonts/font9.fntdata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1.wmf"/><Relationship Id="rId1" Type="http://schemas.openxmlformats.org/officeDocument/2006/relationships/image" Target="../media/image34.wmf"/><Relationship Id="rId5" Type="http://schemas.openxmlformats.org/officeDocument/2006/relationships/image" Target="../media/image41.wmf"/><Relationship Id="rId4" Type="http://schemas.openxmlformats.org/officeDocument/2006/relationships/image" Target="../media/image36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1.wmf"/><Relationship Id="rId1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13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1.wmf"/><Relationship Id="rId1" Type="http://schemas.openxmlformats.org/officeDocument/2006/relationships/image" Target="../media/image34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1.wmf"/><Relationship Id="rId1" Type="http://schemas.openxmlformats.org/officeDocument/2006/relationships/image" Target="../media/image34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1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1.wmf"/><Relationship Id="rId1" Type="http://schemas.openxmlformats.org/officeDocument/2006/relationships/image" Target="../media/image34.wmf"/><Relationship Id="rId5" Type="http://schemas.openxmlformats.org/officeDocument/2006/relationships/image" Target="../media/image39.wmf"/><Relationship Id="rId4" Type="http://schemas.openxmlformats.org/officeDocument/2006/relationships/image" Target="../media/image3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1.wmf"/><Relationship Id="rId1" Type="http://schemas.openxmlformats.org/officeDocument/2006/relationships/image" Target="../media/image34.wmf"/><Relationship Id="rId5" Type="http://schemas.openxmlformats.org/officeDocument/2006/relationships/image" Target="../media/image40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FA24C74-6F11-4F9A-B5CA-5118830F6D78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1CC9C5E-00CA-4999-BD58-F04B3B5D58D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44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48</a:t>
            </a:fld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50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51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53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59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60</a:t>
            </a:fld>
            <a:endParaRPr lang="de-DE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61</a:t>
            </a:fld>
            <a:endParaRPr lang="de-DE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62</a:t>
            </a:fld>
            <a:endParaRPr lang="de-DE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63</a:t>
            </a:fld>
            <a:endParaRPr lang="de-DE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64</a:t>
            </a:fld>
            <a:endParaRPr lang="de-DE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65</a:t>
            </a:fld>
            <a:endParaRPr lang="de-DE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66</a:t>
            </a:fld>
            <a:endParaRPr lang="de-DE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67</a:t>
            </a:fld>
            <a:endParaRPr lang="de-DE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68</a:t>
            </a:fld>
            <a:endParaRPr lang="de-DE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69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70</a:t>
            </a:fld>
            <a:endParaRPr lang="de-DE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71</a:t>
            </a:fld>
            <a:endParaRPr lang="de-DE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6D212-6093-4E86-A9D8-DF5DB404D0C5}" type="slidenum">
              <a:rPr lang="de-DE" smtClean="0"/>
              <a:pPr/>
              <a:t>72</a:t>
            </a:fld>
            <a:endParaRPr lang="de-DE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73</a:t>
            </a:fld>
            <a:endParaRPr lang="de-DE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74</a:t>
            </a:fld>
            <a:endParaRPr lang="de-DE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C9C5E-00CA-4999-BD58-F04B3B5D58D4}" type="slidenum">
              <a:rPr lang="de-DE" smtClean="0"/>
              <a:pPr/>
              <a:t>75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C54A3-2C97-4FC1-B060-B88B5CFE4C5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362200"/>
            <a:ext cx="8380413" cy="1371600"/>
          </a:xfrm>
        </p:spPr>
        <p:txBody>
          <a:bodyPr anchor="b"/>
          <a:lstStyle>
            <a:lvl1pPr algn="ctr">
              <a:lnSpc>
                <a:spcPct val="80000"/>
              </a:lnSpc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4191000"/>
            <a:ext cx="8382000" cy="990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de-DE"/>
          </a:p>
        </p:txBody>
      </p:sp>
      <p:pic>
        <p:nvPicPr>
          <p:cNvPr id="2089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6950" y="404813"/>
            <a:ext cx="14017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8903" name="Text Box 7"/>
          <p:cNvSpPr txBox="1">
            <a:spLocks noChangeArrowheads="1"/>
          </p:cNvSpPr>
          <p:nvPr/>
        </p:nvSpPr>
        <p:spPr bwMode="auto">
          <a:xfrm>
            <a:off x="2771775" y="333375"/>
            <a:ext cx="41687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algn="r"/>
            <a:r>
              <a:rPr lang="de-DE" sz="3600">
                <a:solidFill>
                  <a:srgbClr val="00376C"/>
                </a:solidFill>
                <a:latin typeface="Scala-Regular" pitchFamily="18" charset="0"/>
              </a:rPr>
              <a:t>Universität Potsdam</a:t>
            </a:r>
          </a:p>
          <a:p>
            <a:pPr algn="r"/>
            <a:r>
              <a:rPr lang="de-DE">
                <a:solidFill>
                  <a:srgbClr val="00376C"/>
                </a:solidFill>
                <a:latin typeface="Scala-Regular" pitchFamily="18" charset="0"/>
              </a:rPr>
              <a:t>Institut für Informatik</a:t>
            </a:r>
          </a:p>
          <a:p>
            <a:pPr algn="r"/>
            <a:r>
              <a:rPr lang="de-DE">
                <a:solidFill>
                  <a:srgbClr val="00376C"/>
                </a:solidFill>
                <a:latin typeface="Scala-Regular" pitchFamily="18" charset="0"/>
              </a:rPr>
              <a:t>Lehrstuhl Maschinelles Lernen</a:t>
            </a:r>
            <a:endParaRPr lang="en-US">
              <a:solidFill>
                <a:srgbClr val="00376C"/>
              </a:solidFill>
              <a:latin typeface="Scala-Regular" pitchFamily="18" charset="0"/>
            </a:endParaRPr>
          </a:p>
        </p:txBody>
      </p:sp>
      <p:sp>
        <p:nvSpPr>
          <p:cNvPr id="208904" name="Line 8"/>
          <p:cNvSpPr>
            <a:spLocks noChangeShapeType="1"/>
          </p:cNvSpPr>
          <p:nvPr/>
        </p:nvSpPr>
        <p:spPr bwMode="auto">
          <a:xfrm flipH="1">
            <a:off x="0" y="2276475"/>
            <a:ext cx="9144000" cy="0"/>
          </a:xfrm>
          <a:prstGeom prst="line">
            <a:avLst/>
          </a:prstGeom>
          <a:noFill/>
          <a:ln w="28575">
            <a:solidFill>
              <a:srgbClr val="00376C"/>
            </a:solidFill>
            <a:round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2019300" cy="5791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1000" y="304800"/>
            <a:ext cx="5905500" cy="579120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14400" y="1447800"/>
            <a:ext cx="3695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62500" y="1447800"/>
            <a:ext cx="3695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04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Master-Titelformat zu bearbeiten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447800"/>
            <a:ext cx="7543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Hier klicken, um Master-Textformat zu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207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FFBDAC4-CCBA-4767-A7E3-837F426A0717}" type="datetimeFigureOut">
              <a:rPr lang="de-DE" smtClean="0"/>
              <a:pPr/>
              <a:t>10.08.2012</a:t>
            </a:fld>
            <a:endParaRPr lang="de-DE"/>
          </a:p>
        </p:txBody>
      </p:sp>
      <p:sp>
        <p:nvSpPr>
          <p:cNvPr id="207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543800" y="62484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376C"/>
                </a:solidFill>
              </a:defRPr>
            </a:lvl1pPr>
          </a:lstStyle>
          <a:p>
            <a:endParaRPr lang="de-DE"/>
          </a:p>
        </p:txBody>
      </p:sp>
      <p:sp>
        <p:nvSpPr>
          <p:cNvPr id="207878" name="Rectangle 6"/>
          <p:cNvSpPr>
            <a:spLocks noChangeArrowheads="1"/>
          </p:cNvSpPr>
          <p:nvPr/>
        </p:nvSpPr>
        <p:spPr bwMode="auto">
          <a:xfrm>
            <a:off x="8915400" y="1600200"/>
            <a:ext cx="228600" cy="5257800"/>
          </a:xfrm>
          <a:prstGeom prst="rect">
            <a:avLst/>
          </a:prstGeom>
          <a:solidFill>
            <a:srgbClr val="00376C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r>
              <a:rPr lang="de-DE" sz="1600" dirty="0" smtClean="0">
                <a:solidFill>
                  <a:schemeClr val="bg1"/>
                </a:solidFill>
              </a:rPr>
              <a:t>Scheffer/Sawade/Dick, </a:t>
            </a:r>
            <a:r>
              <a:rPr lang="de-DE" sz="1600" dirty="0">
                <a:solidFill>
                  <a:schemeClr val="bg1"/>
                </a:solidFill>
              </a:rPr>
              <a:t>Maschinelles </a:t>
            </a:r>
            <a:r>
              <a:rPr lang="de-DE" sz="1600" dirty="0" smtClean="0">
                <a:solidFill>
                  <a:schemeClr val="bg1"/>
                </a:solidFill>
              </a:rPr>
              <a:t>Lernen 2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Arial Narrow" pitchFamily="34" charset="0"/>
        </a:defRPr>
      </a:lvl2pPr>
      <a:lvl3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Arial Narrow" pitchFamily="34" charset="0"/>
        </a:defRPr>
      </a:lvl3pPr>
      <a:lvl4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Arial Narrow" pitchFamily="34" charset="0"/>
        </a:defRPr>
      </a:lvl4pPr>
      <a:lvl5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Arial Narrow" pitchFamily="34" charset="0"/>
        </a:defRPr>
      </a:lvl5pPr>
      <a:lvl6pPr marL="4572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Arial Narrow" pitchFamily="34" charset="0"/>
        </a:defRPr>
      </a:lvl6pPr>
      <a:lvl7pPr marL="9144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3600" b="1">
          <a:solidFill>
            <a:srgbClr val="00376C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A0F14"/>
        </a:buClr>
        <a:buSzPct val="60000"/>
        <a:buFont typeface="Wingdings" pitchFamily="2" charset="2"/>
        <a:buChar char="n"/>
        <a:defRPr sz="2400">
          <a:solidFill>
            <a:srgbClr val="00376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SzPct val="65000"/>
        <a:buFont typeface="Wingdings" pitchFamily="2" charset="2"/>
        <a:buChar char="u"/>
        <a:defRPr sz="2200">
          <a:solidFill>
            <a:srgbClr val="00376C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8A0F14"/>
        </a:buClr>
        <a:buSzPct val="65000"/>
        <a:buFont typeface="Wingdings" pitchFamily="2" charset="2"/>
        <a:buChar char="«"/>
        <a:defRPr sz="2000">
          <a:solidFill>
            <a:srgbClr val="00376C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376C"/>
        </a:buClr>
        <a:buSzPct val="100000"/>
        <a:buChar char="•"/>
        <a:defRPr sz="2000">
          <a:solidFill>
            <a:srgbClr val="00376C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8A0F14"/>
        </a:buClr>
        <a:buSzPct val="100000"/>
        <a:buFont typeface="Times New Roman" pitchFamily="18" charset="0"/>
        <a:buChar char="–"/>
        <a:defRPr sz="2000">
          <a:solidFill>
            <a:srgbClr val="00376C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8A0F14"/>
        </a:buClr>
        <a:buSzPct val="100000"/>
        <a:buFont typeface="Times New Roman" pitchFamily="18" charset="0"/>
        <a:buChar char="–"/>
        <a:defRPr sz="2000">
          <a:solidFill>
            <a:srgbClr val="00376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8A0F14"/>
        </a:buClr>
        <a:buSzPct val="100000"/>
        <a:buFont typeface="Times New Roman" pitchFamily="18" charset="0"/>
        <a:buChar char="–"/>
        <a:defRPr sz="2000">
          <a:solidFill>
            <a:srgbClr val="00376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8A0F14"/>
        </a:buClr>
        <a:buSzPct val="100000"/>
        <a:buFont typeface="Times New Roman" pitchFamily="18" charset="0"/>
        <a:buChar char="–"/>
        <a:defRPr sz="2000">
          <a:solidFill>
            <a:srgbClr val="00376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8A0F14"/>
        </a:buClr>
        <a:buSzPct val="100000"/>
        <a:buFont typeface="Times New Roman" pitchFamily="18" charset="0"/>
        <a:buChar char="–"/>
        <a:defRPr sz="2000">
          <a:solidFill>
            <a:srgbClr val="00376C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17.xml"/><Relationship Id="rId7" Type="http://schemas.openxmlformats.org/officeDocument/2006/relationships/image" Target="../media/image23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0.xml"/><Relationship Id="rId7" Type="http://schemas.openxmlformats.org/officeDocument/2006/relationships/image" Target="../media/image26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25.png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31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0.png"/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notesSlide" Target="../notesSlides/notesSlide26.xml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6.bin"/><Relationship Id="rId5" Type="http://schemas.openxmlformats.org/officeDocument/2006/relationships/oleObject" Target="../embeddings/oleObject25.bin"/><Relationship Id="rId4" Type="http://schemas.openxmlformats.org/officeDocument/2006/relationships/oleObject" Target="../embeddings/oleObject24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27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notesSlide" Target="../notesSlides/notesSlide29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e.iitm.ac.in/~cs670/book/the-book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tags" Target="../tags/tag32.xml"/><Relationship Id="rId7" Type="http://schemas.openxmlformats.org/officeDocument/2006/relationships/image" Target="../media/image45.pn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image" Target="../media/image44.png"/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4" Type="http://schemas.openxmlformats.org/officeDocument/2006/relationships/image" Target="../media/image5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5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4" Type="http://schemas.openxmlformats.org/officeDocument/2006/relationships/image" Target="../media/image5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5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notesSlide" Target="../notesSlides/notesSlide4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tags" Target="../tags/tag50.xml"/><Relationship Id="rId7" Type="http://schemas.openxmlformats.org/officeDocument/2006/relationships/image" Target="../media/image68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71.png"/><Relationship Id="rId4" Type="http://schemas.openxmlformats.org/officeDocument/2006/relationships/tags" Target="../tags/tag51.xml"/><Relationship Id="rId9" Type="http://schemas.openxmlformats.org/officeDocument/2006/relationships/image" Target="../media/image7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slideLayout" Target="../slideLayouts/slideLayout2.xml"/><Relationship Id="rId7" Type="http://schemas.openxmlformats.org/officeDocument/2006/relationships/oleObject" Target="../embeddings/oleObject48.bin"/><Relationship Id="rId2" Type="http://schemas.openxmlformats.org/officeDocument/2006/relationships/tags" Target="../tags/tag5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75.png"/><Relationship Id="rId4" Type="http://schemas.openxmlformats.org/officeDocument/2006/relationships/notesSlide" Target="../notesSlides/notesSlide52.xml"/><Relationship Id="rId9" Type="http://schemas.openxmlformats.org/officeDocument/2006/relationships/oleObject" Target="../embeddings/oleObject50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54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9.pn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4" Type="http://schemas.openxmlformats.org/officeDocument/2006/relationships/image" Target="../media/image8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notesSlide" Target="../notesSlides/notesSlide6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tags" Target="../tags/tag64.xml"/><Relationship Id="rId7" Type="http://schemas.openxmlformats.org/officeDocument/2006/relationships/image" Target="../media/image93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image" Target="../media/image92.png"/><Relationship Id="rId5" Type="http://schemas.openxmlformats.org/officeDocument/2006/relationships/notesSlide" Target="../notesSlides/notesSlide66.xml"/><Relationship Id="rId4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67.xml"/><Relationship Id="rId7" Type="http://schemas.openxmlformats.org/officeDocument/2006/relationships/notesSlide" Target="../notesSlides/notesSlide67.xml"/><Relationship Id="rId12" Type="http://schemas.openxmlformats.org/officeDocument/2006/relationships/image" Target="../media/image9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98.png"/><Relationship Id="rId5" Type="http://schemas.openxmlformats.org/officeDocument/2006/relationships/tags" Target="../tags/tag69.xml"/><Relationship Id="rId10" Type="http://schemas.openxmlformats.org/officeDocument/2006/relationships/image" Target="../media/image97.png"/><Relationship Id="rId4" Type="http://schemas.openxmlformats.org/officeDocument/2006/relationships/tags" Target="../tags/tag68.xml"/><Relationship Id="rId9" Type="http://schemas.openxmlformats.org/officeDocument/2006/relationships/image" Target="../media/image96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tags" Target="../tags/tag72.xml"/><Relationship Id="rId7" Type="http://schemas.openxmlformats.org/officeDocument/2006/relationships/image" Target="../media/image101.png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image" Target="../media/image100.png"/><Relationship Id="rId5" Type="http://schemas.openxmlformats.org/officeDocument/2006/relationships/notesSlide" Target="../notesSlides/notesSlide68.xml"/><Relationship Id="rId4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Relationship Id="rId4" Type="http://schemas.openxmlformats.org/officeDocument/2006/relationships/image" Target="../media/image10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9.xml"/><Relationship Id="rId7" Type="http://schemas.openxmlformats.org/officeDocument/2006/relationships/image" Target="../media/image23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72.xml"/><Relationship Id="rId4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57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109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Reinforcement Learning 2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de-DE" dirty="0" smtClean="0"/>
              <a:t>Uwe Dick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575452" cy="4710114"/>
          </a:xfrm>
        </p:spPr>
        <p:txBody>
          <a:bodyPr/>
          <a:lstStyle/>
          <a:p>
            <a:r>
              <a:rPr lang="de-DE" smtClean="0"/>
              <a:t>Zustandsraum </a:t>
            </a:r>
            <a:r>
              <a:rPr lang="de-DE" i="1" smtClean="0"/>
              <a:t>S</a:t>
            </a:r>
          </a:p>
          <a:p>
            <a:r>
              <a:rPr lang="de-DE" smtClean="0"/>
              <a:t>Aktionsmenge </a:t>
            </a:r>
            <a:r>
              <a:rPr lang="de-DE" i="1" smtClean="0"/>
              <a:t>A</a:t>
            </a:r>
          </a:p>
          <a:p>
            <a:r>
              <a:rPr lang="de-DE" smtClean="0"/>
              <a:t>Übergangswahrscheinlichkeit </a:t>
            </a:r>
            <a:r>
              <a:rPr lang="de-DE" i="1" smtClean="0"/>
              <a:t>P</a:t>
            </a:r>
          </a:p>
          <a:p>
            <a:r>
              <a:rPr lang="de-DE" smtClean="0"/>
              <a:t>Erwarter Reward </a:t>
            </a:r>
            <a:r>
              <a:rPr lang="de-DE" i="1" smtClean="0"/>
              <a:t>R</a:t>
            </a:r>
          </a:p>
          <a:p>
            <a:pPr lvl="1"/>
            <a:r>
              <a:rPr lang="de-DE" i="1" smtClean="0"/>
              <a:t>R</a:t>
            </a:r>
            <a:r>
              <a:rPr lang="de-DE" smtClean="0"/>
              <a:t>((4,5),unten) = 1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124401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Smiley 7"/>
          <p:cNvSpPr/>
          <p:nvPr/>
        </p:nvSpPr>
        <p:spPr>
          <a:xfrm>
            <a:off x="7812360" y="5229200"/>
            <a:ext cx="360040" cy="36004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Markov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err="1" smtClean="0"/>
              <a:t>Markov</a:t>
            </a:r>
            <a:r>
              <a:rPr lang="de-DE" dirty="0" smtClean="0"/>
              <a:t>-Entscheidungsprozess </a:t>
            </a:r>
            <a:r>
              <a:rPr lang="de-DE" dirty="0" smtClean="0">
                <a:latin typeface="cmti10" pitchFamily="34" charset="0"/>
              </a:rPr>
              <a:t>(S,A,R,P)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latin typeface="cmmi10" pitchFamily="34" charset="0"/>
              </a:rPr>
              <a:t>S </a:t>
            </a:r>
            <a:r>
              <a:rPr lang="de-DE" dirty="0" smtClean="0"/>
              <a:t>: endliche Zustandsmenge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latin typeface="cmmi10" pitchFamily="34" charset="0"/>
              </a:rPr>
              <a:t>A </a:t>
            </a:r>
            <a:r>
              <a:rPr lang="de-DE" dirty="0" smtClean="0"/>
              <a:t>: endliche Aktionsmenge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latin typeface="cmmi10" pitchFamily="34" charset="0"/>
              </a:rPr>
              <a:t>P </a:t>
            </a:r>
            <a:r>
              <a:rPr lang="de-DE" dirty="0" smtClean="0"/>
              <a:t>: Übergangswahrscheinlichkeiten</a:t>
            </a:r>
          </a:p>
          <a:p>
            <a:pPr lvl="1">
              <a:spcBef>
                <a:spcPts val="1200"/>
              </a:spcBef>
              <a:buNone/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>
                <a:latin typeface="cmmi10" pitchFamily="34" charset="0"/>
              </a:rPr>
              <a:t>R </a:t>
            </a:r>
            <a:r>
              <a:rPr lang="de-DE" dirty="0" smtClean="0"/>
              <a:t>: Erwarteter </a:t>
            </a:r>
            <a:r>
              <a:rPr lang="de-DE" dirty="0" err="1" smtClean="0"/>
              <a:t>Reward</a:t>
            </a:r>
            <a:r>
              <a:rPr lang="de-DE" dirty="0" smtClean="0"/>
              <a:t>. Beschreibt den sofort erzielten Gewinn.</a:t>
            </a:r>
          </a:p>
          <a:p>
            <a:endParaRPr lang="de-DE" dirty="0" smtClean="0"/>
          </a:p>
          <a:p>
            <a:endParaRPr lang="de-DE" smtClean="0"/>
          </a:p>
          <a:p>
            <a:r>
              <a:rPr lang="de-DE" smtClean="0"/>
              <a:t>Discount </a:t>
            </a:r>
            <a:r>
              <a:rPr lang="de-DE" dirty="0" err="1" smtClean="0"/>
              <a:t>factor</a:t>
            </a:r>
            <a:r>
              <a:rPr lang="de-DE" dirty="0" smtClean="0"/>
              <a:t>                  .</a:t>
            </a:r>
          </a:p>
          <a:p>
            <a:endParaRPr lang="de-DE" dirty="0" smtClean="0"/>
          </a:p>
        </p:txBody>
      </p:sp>
      <p:pic>
        <p:nvPicPr>
          <p:cNvPr id="9" name="Grafik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755088" y="3573016"/>
            <a:ext cx="3126200" cy="308896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326404" y="4863631"/>
            <a:ext cx="2109692" cy="293561"/>
          </a:xfrm>
          <a:prstGeom prst="rect">
            <a:avLst/>
          </a:prstGeom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635896" y="5877272"/>
            <a:ext cx="1200531" cy="25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MDP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Eine deterministische stationäre </a:t>
            </a:r>
            <a:r>
              <a:rPr lang="de-DE" dirty="0" err="1" smtClean="0"/>
              <a:t>Policy</a:t>
            </a:r>
            <a:r>
              <a:rPr lang="de-DE" dirty="0" smtClean="0"/>
              <a:t> bildet Zustände auf Aktionen ab.</a:t>
            </a:r>
          </a:p>
          <a:p>
            <a:endParaRPr lang="de-DE" dirty="0" smtClean="0"/>
          </a:p>
          <a:p>
            <a:r>
              <a:rPr lang="de-DE" dirty="0" smtClean="0"/>
              <a:t>Stochastische </a:t>
            </a:r>
            <a:r>
              <a:rPr lang="de-DE" dirty="0" err="1" smtClean="0"/>
              <a:t>Policy</a:t>
            </a:r>
            <a:r>
              <a:rPr lang="de-DE" dirty="0" smtClean="0"/>
              <a:t>: Funktion von Zuständen auf eine Verteilung von Aktionen.</a:t>
            </a:r>
          </a:p>
          <a:p>
            <a:endParaRPr lang="de-DE" dirty="0" smtClean="0"/>
          </a:p>
          <a:p>
            <a:r>
              <a:rPr lang="de-DE" dirty="0" smtClean="0"/>
              <a:t>Ziel: Finde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¼</a:t>
            </a:r>
            <a:r>
              <a:rPr lang="de-DE" dirty="0" smtClean="0"/>
              <a:t>, die den erwarteten kumulativen (</a:t>
            </a:r>
            <a:r>
              <a:rPr lang="de-DE" dirty="0" err="1" smtClean="0"/>
              <a:t>discounted</a:t>
            </a:r>
            <a:r>
              <a:rPr lang="de-DE" dirty="0" smtClean="0"/>
              <a:t>) Gewinn maximieren. 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059833" y="5013177"/>
            <a:ext cx="3117437" cy="874109"/>
          </a:xfrm>
          <a:prstGeom prst="rect">
            <a:avLst/>
          </a:prstGeom>
        </p:spPr>
      </p:pic>
      <p:pic>
        <p:nvPicPr>
          <p:cNvPr id="16" name="Grafik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733413" y="2348880"/>
            <a:ext cx="1270635" cy="210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Zustandsraum </a:t>
            </a:r>
            <a:r>
              <a:rPr lang="de-DE" i="1" smtClean="0"/>
              <a:t>S</a:t>
            </a:r>
          </a:p>
          <a:p>
            <a:r>
              <a:rPr lang="de-DE" smtClean="0"/>
              <a:t>Aktionsmenge </a:t>
            </a:r>
            <a:r>
              <a:rPr lang="de-DE" i="1" smtClean="0"/>
              <a:t>A</a:t>
            </a:r>
          </a:p>
          <a:p>
            <a:r>
              <a:rPr lang="de-DE" smtClean="0"/>
              <a:t>Übergangswahrscheinlichkeit </a:t>
            </a:r>
            <a:r>
              <a:rPr lang="de-DE" i="1" smtClean="0"/>
              <a:t>P</a:t>
            </a:r>
          </a:p>
          <a:p>
            <a:r>
              <a:rPr lang="de-DE" smtClean="0"/>
              <a:t>Erwarter Reward </a:t>
            </a:r>
            <a:r>
              <a:rPr lang="de-DE" i="1" smtClean="0"/>
              <a:t>R</a:t>
            </a:r>
          </a:p>
          <a:p>
            <a:r>
              <a:rPr lang="de-DE" smtClean="0"/>
              <a:t>Discountfaktor</a:t>
            </a:r>
          </a:p>
          <a:p>
            <a:r>
              <a:rPr lang="de-DE" smtClean="0"/>
              <a:t>Policy</a:t>
            </a:r>
          </a:p>
          <a:p>
            <a:pPr lvl="1"/>
            <a:r>
              <a:rPr lang="de-DE" smtClean="0"/>
              <a:t>Gute Policy </a:t>
            </a:r>
          </a:p>
          <a:p>
            <a:r>
              <a:rPr lang="de-DE" smtClean="0"/>
              <a:t>Erwarteter discounted Reward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9" name="Pfeil nach unten 8"/>
          <p:cNvSpPr/>
          <p:nvPr/>
        </p:nvSpPr>
        <p:spPr>
          <a:xfrm>
            <a:off x="5508104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unten 9"/>
          <p:cNvSpPr/>
          <p:nvPr/>
        </p:nvSpPr>
        <p:spPr>
          <a:xfrm>
            <a:off x="5508104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Pfeil nach unten 10"/>
          <p:cNvSpPr/>
          <p:nvPr/>
        </p:nvSpPr>
        <p:spPr>
          <a:xfrm>
            <a:off x="5508104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 nach unten 11"/>
          <p:cNvSpPr/>
          <p:nvPr/>
        </p:nvSpPr>
        <p:spPr>
          <a:xfrm>
            <a:off x="5508104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Pfeil nach unten 12"/>
          <p:cNvSpPr/>
          <p:nvPr/>
        </p:nvSpPr>
        <p:spPr>
          <a:xfrm>
            <a:off x="6156176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Pfeil nach unten 13"/>
          <p:cNvSpPr/>
          <p:nvPr/>
        </p:nvSpPr>
        <p:spPr>
          <a:xfrm>
            <a:off x="6156176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Pfeil nach unten 14"/>
          <p:cNvSpPr/>
          <p:nvPr/>
        </p:nvSpPr>
        <p:spPr>
          <a:xfrm>
            <a:off x="6156176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Pfeil nach unten 15"/>
          <p:cNvSpPr/>
          <p:nvPr/>
        </p:nvSpPr>
        <p:spPr>
          <a:xfrm>
            <a:off x="6156176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 nach unten 17"/>
          <p:cNvSpPr/>
          <p:nvPr/>
        </p:nvSpPr>
        <p:spPr>
          <a:xfrm>
            <a:off x="6732240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Pfeil nach unten 18"/>
          <p:cNvSpPr/>
          <p:nvPr/>
        </p:nvSpPr>
        <p:spPr>
          <a:xfrm>
            <a:off x="6732240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Pfeil nach unten 19"/>
          <p:cNvSpPr/>
          <p:nvPr/>
        </p:nvSpPr>
        <p:spPr>
          <a:xfrm>
            <a:off x="6732240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Pfeil nach unten 20"/>
          <p:cNvSpPr/>
          <p:nvPr/>
        </p:nvSpPr>
        <p:spPr>
          <a:xfrm>
            <a:off x="6732240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 nach unten 21"/>
          <p:cNvSpPr/>
          <p:nvPr/>
        </p:nvSpPr>
        <p:spPr>
          <a:xfrm>
            <a:off x="7380312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Pfeil nach unten 22"/>
          <p:cNvSpPr/>
          <p:nvPr/>
        </p:nvSpPr>
        <p:spPr>
          <a:xfrm>
            <a:off x="7380312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Pfeil nach unten 23"/>
          <p:cNvSpPr/>
          <p:nvPr/>
        </p:nvSpPr>
        <p:spPr>
          <a:xfrm>
            <a:off x="7380312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Pfeil nach unten 24"/>
          <p:cNvSpPr/>
          <p:nvPr/>
        </p:nvSpPr>
        <p:spPr>
          <a:xfrm>
            <a:off x="7380312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Pfeil nach unten 25"/>
          <p:cNvSpPr/>
          <p:nvPr/>
        </p:nvSpPr>
        <p:spPr>
          <a:xfrm>
            <a:off x="8028384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Pfeil nach unten 26"/>
          <p:cNvSpPr/>
          <p:nvPr/>
        </p:nvSpPr>
        <p:spPr>
          <a:xfrm>
            <a:off x="8028384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Pfeil nach unten 27"/>
          <p:cNvSpPr/>
          <p:nvPr/>
        </p:nvSpPr>
        <p:spPr>
          <a:xfrm>
            <a:off x="8028384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Pfeil nach unten 28"/>
          <p:cNvSpPr/>
          <p:nvPr/>
        </p:nvSpPr>
        <p:spPr>
          <a:xfrm>
            <a:off x="8028384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" name="Gruppieren 33"/>
          <p:cNvGrpSpPr/>
          <p:nvPr/>
        </p:nvGrpSpPr>
        <p:grpSpPr>
          <a:xfrm>
            <a:off x="6588224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0" name="Pfeil nach unten 2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unten 3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35" name="Smiley 34"/>
          <p:cNvSpPr/>
          <p:nvPr/>
        </p:nvSpPr>
        <p:spPr>
          <a:xfrm>
            <a:off x="5292080" y="2636912"/>
            <a:ext cx="360040" cy="36004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6" name="Objekt 35"/>
          <p:cNvGraphicFramePr>
            <a:graphicFrameLocks noChangeAspect="1"/>
          </p:cNvGraphicFramePr>
          <p:nvPr/>
        </p:nvGraphicFramePr>
        <p:xfrm>
          <a:off x="2747963" y="4437063"/>
          <a:ext cx="360362" cy="431800"/>
        </p:xfrm>
        <a:graphic>
          <a:graphicData uri="http://schemas.openxmlformats.org/presentationml/2006/ole">
            <p:oleObj spid="_x0000_s4098" name="Equation" r:id="rId4" imgW="190440" imgH="228600" progId="Equation.DSMT4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835696" y="4005064"/>
          <a:ext cx="394321" cy="505396"/>
        </p:xfrm>
        <a:graphic>
          <a:graphicData uri="http://schemas.openxmlformats.org/presentationml/2006/ole">
            <p:oleObj spid="_x0000_s4099" name="Equation" r:id="rId5" imgW="177480" imgH="228600" progId="Equation.DSMT4">
              <p:embed/>
            </p:oleObj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2994794" y="3555801"/>
          <a:ext cx="1073150" cy="449263"/>
        </p:xfrm>
        <a:graphic>
          <a:graphicData uri="http://schemas.openxmlformats.org/presentationml/2006/ole">
            <p:oleObj spid="_x0000_s4100" name="Equation" r:id="rId6" imgW="482400" imgH="203040" progId="Equation.DSMT4">
              <p:embed/>
            </p:oleObj>
          </a:graphicData>
        </a:graphic>
      </p:graphicFrame>
      <p:sp>
        <p:nvSpPr>
          <p:cNvPr id="37" name="Pfeil nach unten 36"/>
          <p:cNvSpPr/>
          <p:nvPr/>
        </p:nvSpPr>
        <p:spPr>
          <a:xfrm rot="16200000">
            <a:off x="3203848" y="443711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39" name="Objekt 38"/>
          <p:cNvGraphicFramePr>
            <a:graphicFrameLocks noChangeAspect="1"/>
          </p:cNvGraphicFramePr>
          <p:nvPr/>
        </p:nvGraphicFramePr>
        <p:xfrm>
          <a:off x="539552" y="5517232"/>
          <a:ext cx="4600041" cy="864096"/>
        </p:xfrm>
        <a:graphic>
          <a:graphicData uri="http://schemas.openxmlformats.org/presentationml/2006/ole">
            <p:oleObj spid="_x0000_s4101" name="Equation" r:id="rId7" imgW="2298600" imgH="4316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Smiley 7"/>
          <p:cNvSpPr/>
          <p:nvPr/>
        </p:nvSpPr>
        <p:spPr>
          <a:xfrm>
            <a:off x="5292080" y="2636912"/>
            <a:ext cx="360040" cy="36004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33"/>
          <p:cNvGrpSpPr/>
          <p:nvPr/>
        </p:nvGrpSpPr>
        <p:grpSpPr>
          <a:xfrm>
            <a:off x="6732240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0" name="Pfeil nach unten 2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unten 3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33"/>
          <p:cNvGrpSpPr/>
          <p:nvPr/>
        </p:nvGrpSpPr>
        <p:grpSpPr>
          <a:xfrm>
            <a:off x="6732240" y="1772816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5" name="Pfeil nach unten 3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unten 3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unten 3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unten 3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3"/>
          <p:cNvGrpSpPr/>
          <p:nvPr/>
        </p:nvGrpSpPr>
        <p:grpSpPr>
          <a:xfrm>
            <a:off x="6732240" y="2996952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0" name="Pfeil nach unten 3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unten 4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Pfeil nach unten 4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Pfeil nach unten 4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33"/>
          <p:cNvGrpSpPr/>
          <p:nvPr/>
        </p:nvGrpSpPr>
        <p:grpSpPr>
          <a:xfrm>
            <a:off x="6732240" y="3645024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45" name="Pfeil nach unten 4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Pfeil nach unten 4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Pfeil nach unten 4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Pfeil nach unten 4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" name="Gruppieren 33"/>
          <p:cNvGrpSpPr/>
          <p:nvPr/>
        </p:nvGrpSpPr>
        <p:grpSpPr>
          <a:xfrm>
            <a:off x="6732240" y="2348880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50" name="Pfeil nach unten 4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 nach unten 5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unten 5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Pfeil nach unten 53"/>
          <p:cNvSpPr/>
          <p:nvPr/>
        </p:nvSpPr>
        <p:spPr>
          <a:xfrm>
            <a:off x="8100392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unten 54"/>
          <p:cNvSpPr/>
          <p:nvPr/>
        </p:nvSpPr>
        <p:spPr>
          <a:xfrm>
            <a:off x="8100392" y="429309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>
            <a:off x="5364088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 nach unten 56"/>
          <p:cNvSpPr/>
          <p:nvPr/>
        </p:nvSpPr>
        <p:spPr>
          <a:xfrm>
            <a:off x="5364088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0" name="Objekt 59"/>
          <p:cNvGraphicFramePr>
            <a:graphicFrameLocks noChangeAspect="1"/>
          </p:cNvGraphicFramePr>
          <p:nvPr/>
        </p:nvGraphicFramePr>
        <p:xfrm>
          <a:off x="3371081" y="4437063"/>
          <a:ext cx="314325" cy="433387"/>
        </p:xfrm>
        <a:graphic>
          <a:graphicData uri="http://schemas.openxmlformats.org/presentationml/2006/ole">
            <p:oleObj spid="_x0000_s5122" name="Equation" r:id="rId4" imgW="164880" imgH="228600" progId="Equation.DSMT4">
              <p:embed/>
            </p:oleObj>
          </a:graphicData>
        </a:graphic>
      </p:graphicFrame>
      <p:graphicFrame>
        <p:nvGraphicFramePr>
          <p:cNvPr id="61" name="Object 3"/>
          <p:cNvGraphicFramePr>
            <a:graphicFrameLocks noChangeAspect="1"/>
          </p:cNvGraphicFramePr>
          <p:nvPr/>
        </p:nvGraphicFramePr>
        <p:xfrm>
          <a:off x="1835696" y="4004468"/>
          <a:ext cx="394321" cy="505396"/>
        </p:xfrm>
        <a:graphic>
          <a:graphicData uri="http://schemas.openxmlformats.org/presentationml/2006/ole">
            <p:oleObj spid="_x0000_s5123" name="Equation" r:id="rId5" imgW="177480" imgH="228600" progId="Equation.DSMT4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2987824" y="3555205"/>
          <a:ext cx="1073150" cy="449263"/>
        </p:xfrm>
        <a:graphic>
          <a:graphicData uri="http://schemas.openxmlformats.org/presentationml/2006/ole">
            <p:oleObj spid="_x0000_s5124" name="Equation" r:id="rId6" imgW="482400" imgH="203040" progId="Equation.DSMT4">
              <p:embed/>
            </p:oleObj>
          </a:graphicData>
        </a:graphic>
      </p:graphicFrame>
      <p:sp>
        <p:nvSpPr>
          <p:cNvPr id="63" name="Pfeil nach unten 62"/>
          <p:cNvSpPr/>
          <p:nvPr/>
        </p:nvSpPr>
        <p:spPr>
          <a:xfrm rot="16200000">
            <a:off x="3851920" y="443785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4101" name="Object 5"/>
          <p:cNvGraphicFramePr>
            <a:graphicFrameLocks noChangeAspect="1"/>
          </p:cNvGraphicFramePr>
          <p:nvPr/>
        </p:nvGraphicFramePr>
        <p:xfrm>
          <a:off x="539552" y="5589588"/>
          <a:ext cx="4676775" cy="863600"/>
        </p:xfrm>
        <a:graphic>
          <a:graphicData uri="http://schemas.openxmlformats.org/presentationml/2006/ole">
            <p:oleObj spid="_x0000_s5125" name="Equation" r:id="rId7" imgW="2336760" imgH="431640" progId="Equation.DSMT4">
              <p:embed/>
            </p:oleObj>
          </a:graphicData>
        </a:graphic>
      </p:graphicFrame>
      <p:sp>
        <p:nvSpPr>
          <p:cNvPr id="44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Zustandsraum </a:t>
            </a:r>
            <a:r>
              <a:rPr lang="de-DE" i="1" smtClean="0"/>
              <a:t>S</a:t>
            </a:r>
          </a:p>
          <a:p>
            <a:r>
              <a:rPr lang="de-DE" smtClean="0"/>
              <a:t>Aktionsmenge </a:t>
            </a:r>
            <a:r>
              <a:rPr lang="de-DE" i="1" smtClean="0"/>
              <a:t>A</a:t>
            </a:r>
          </a:p>
          <a:p>
            <a:r>
              <a:rPr lang="de-DE" smtClean="0"/>
              <a:t>Übergangswahrscheinlichkeit </a:t>
            </a:r>
            <a:r>
              <a:rPr lang="de-DE" i="1" smtClean="0"/>
              <a:t>P</a:t>
            </a:r>
          </a:p>
          <a:p>
            <a:r>
              <a:rPr lang="de-DE" smtClean="0"/>
              <a:t>Erwarter Reward </a:t>
            </a:r>
            <a:r>
              <a:rPr lang="de-DE" i="1" smtClean="0"/>
              <a:t>R</a:t>
            </a:r>
          </a:p>
          <a:p>
            <a:r>
              <a:rPr lang="de-DE" smtClean="0"/>
              <a:t>Discountfaktor</a:t>
            </a:r>
          </a:p>
          <a:p>
            <a:r>
              <a:rPr lang="de-DE" smtClean="0"/>
              <a:t>Policy</a:t>
            </a:r>
          </a:p>
          <a:p>
            <a:pPr lvl="1"/>
            <a:r>
              <a:rPr lang="de-DE" smtClean="0"/>
              <a:t>Schlechte Policy </a:t>
            </a:r>
          </a:p>
          <a:p>
            <a:r>
              <a:rPr lang="de-DE" smtClean="0"/>
              <a:t>Erwarteter discounted Reward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Markov</a:t>
            </a:r>
            <a:r>
              <a:rPr lang="de-DE" dirty="0" smtClean="0"/>
              <a:t>-Eigenschaft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Markov</a:t>
            </a:r>
            <a:r>
              <a:rPr lang="de-DE" dirty="0" smtClean="0"/>
              <a:t>-Eigenschaft:  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Aus Sequenz von Beobachtungen und Aktionen wird Zustand. </a:t>
            </a:r>
          </a:p>
          <a:p>
            <a:endParaRPr lang="de-DE" dirty="0" smtClean="0"/>
          </a:p>
          <a:p>
            <a:r>
              <a:rPr lang="de-DE" dirty="0" err="1" smtClean="0"/>
              <a:t>Markov</a:t>
            </a:r>
            <a:r>
              <a:rPr lang="de-DE" dirty="0" smtClean="0"/>
              <a:t>-Eigenschaft in Realität selten genau erfüllt.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9" name="Grafik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59633" y="2204865"/>
            <a:ext cx="6832949" cy="7317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Value </a:t>
            </a:r>
            <a:r>
              <a:rPr lang="de-DE" dirty="0" err="1" smtClean="0"/>
              <a:t>Functions</a:t>
            </a:r>
            <a:r>
              <a:rPr lang="de-DE" dirty="0" smtClean="0"/>
              <a:t> – Bewertungsfunktionen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447800"/>
            <a:ext cx="7906072" cy="4648200"/>
          </a:xfrm>
        </p:spPr>
        <p:txBody>
          <a:bodyPr/>
          <a:lstStyle/>
          <a:p>
            <a:r>
              <a:rPr lang="de-DE" dirty="0" smtClean="0"/>
              <a:t>Value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baseline="30000" dirty="0" smtClean="0">
                <a:latin typeface="cmmi10" pitchFamily="34" charset="0"/>
              </a:rPr>
              <a:t>¼</a:t>
            </a:r>
            <a:r>
              <a:rPr lang="de-DE" dirty="0" smtClean="0">
                <a:latin typeface="cmu10" pitchFamily="34" charset="0"/>
              </a:rPr>
              <a:t>(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>
                <a:latin typeface="cmu10" pitchFamily="34" charset="0"/>
              </a:rPr>
              <a:t>)</a:t>
            </a:r>
            <a:r>
              <a:rPr lang="de-DE" dirty="0" smtClean="0"/>
              <a:t> für einen Zustand </a:t>
            </a:r>
            <a:r>
              <a:rPr lang="de-DE" dirty="0" smtClean="0">
                <a:latin typeface="cmmi10"/>
              </a:rPr>
              <a:t>s</a:t>
            </a:r>
            <a:r>
              <a:rPr lang="de-DE" dirty="0" smtClean="0"/>
              <a:t> und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¼</a:t>
            </a:r>
            <a:r>
              <a:rPr lang="de-DE" dirty="0" smtClean="0"/>
              <a:t> beschreibt den erwarteten kumulativen Gewinn der von diesem Zustand aus erreicht wird.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Bewertungsfunktion für Zustand-Aktions-Paar:</a:t>
            </a:r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7" name="Grafik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79710" y="2780927"/>
            <a:ext cx="5019008" cy="874109"/>
          </a:xfrm>
          <a:prstGeom prst="rect">
            <a:avLst/>
          </a:prstGeom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331640" y="4931155"/>
            <a:ext cx="6830759" cy="874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539552" y="5661248"/>
          <a:ext cx="5286375" cy="863600"/>
        </p:xfrm>
        <a:graphic>
          <a:graphicData uri="http://schemas.openxmlformats.org/presentationml/2006/ole">
            <p:oleObj spid="_x0000_s12290" name="Equation" r:id="rId4" imgW="2641320" imgH="431640" progId="Equation.DSMT4">
              <p:embed/>
            </p:oleObj>
          </a:graphicData>
        </a:graphic>
      </p:graphicFrame>
      <p:sp>
        <p:nvSpPr>
          <p:cNvPr id="73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Zustandsraum </a:t>
            </a:r>
            <a:r>
              <a:rPr lang="de-DE" i="1" smtClean="0"/>
              <a:t>S</a:t>
            </a:r>
          </a:p>
          <a:p>
            <a:r>
              <a:rPr lang="de-DE" smtClean="0"/>
              <a:t>Aktionsmenge </a:t>
            </a:r>
            <a:r>
              <a:rPr lang="de-DE" i="1" smtClean="0"/>
              <a:t>A</a:t>
            </a:r>
          </a:p>
          <a:p>
            <a:r>
              <a:rPr lang="de-DE" smtClean="0"/>
              <a:t>Übergangswahrscheinlichkeit </a:t>
            </a:r>
            <a:r>
              <a:rPr lang="de-DE" i="1" smtClean="0"/>
              <a:t>P</a:t>
            </a:r>
          </a:p>
          <a:p>
            <a:r>
              <a:rPr lang="de-DE" smtClean="0"/>
              <a:t>Erwarter Reward </a:t>
            </a:r>
            <a:r>
              <a:rPr lang="de-DE" i="1" smtClean="0"/>
              <a:t>R</a:t>
            </a:r>
          </a:p>
          <a:p>
            <a:r>
              <a:rPr lang="de-DE" smtClean="0"/>
              <a:t>Discountfaktor</a:t>
            </a:r>
          </a:p>
          <a:p>
            <a:r>
              <a:rPr lang="de-DE" smtClean="0"/>
              <a:t>Policy</a:t>
            </a:r>
          </a:p>
          <a:p>
            <a:pPr lvl="1"/>
            <a:r>
              <a:rPr lang="de-DE" smtClean="0"/>
              <a:t>Gute Policy </a:t>
            </a:r>
          </a:p>
          <a:p>
            <a:r>
              <a:rPr lang="de-DE" smtClean="0"/>
              <a:t>Erwarteter discounted Reward</a:t>
            </a:r>
          </a:p>
        </p:txBody>
      </p:sp>
      <p:graphicFrame>
        <p:nvGraphicFramePr>
          <p:cNvPr id="74" name="Tabelle 73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75" name="Pfeil nach unten 74"/>
          <p:cNvSpPr/>
          <p:nvPr/>
        </p:nvSpPr>
        <p:spPr>
          <a:xfrm>
            <a:off x="5508104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6" name="Pfeil nach unten 75"/>
          <p:cNvSpPr/>
          <p:nvPr/>
        </p:nvSpPr>
        <p:spPr>
          <a:xfrm>
            <a:off x="5508104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Pfeil nach unten 76"/>
          <p:cNvSpPr/>
          <p:nvPr/>
        </p:nvSpPr>
        <p:spPr>
          <a:xfrm>
            <a:off x="5508104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Pfeil nach unten 77"/>
          <p:cNvSpPr/>
          <p:nvPr/>
        </p:nvSpPr>
        <p:spPr>
          <a:xfrm>
            <a:off x="5508104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Pfeil nach unten 78"/>
          <p:cNvSpPr/>
          <p:nvPr/>
        </p:nvSpPr>
        <p:spPr>
          <a:xfrm>
            <a:off x="6156176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0" name="Pfeil nach unten 79"/>
          <p:cNvSpPr/>
          <p:nvPr/>
        </p:nvSpPr>
        <p:spPr>
          <a:xfrm>
            <a:off x="6156176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1" name="Pfeil nach unten 80"/>
          <p:cNvSpPr/>
          <p:nvPr/>
        </p:nvSpPr>
        <p:spPr>
          <a:xfrm>
            <a:off x="6156176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2" name="Pfeil nach unten 81"/>
          <p:cNvSpPr/>
          <p:nvPr/>
        </p:nvSpPr>
        <p:spPr>
          <a:xfrm>
            <a:off x="6156176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Pfeil nach unten 82"/>
          <p:cNvSpPr/>
          <p:nvPr/>
        </p:nvSpPr>
        <p:spPr>
          <a:xfrm>
            <a:off x="6732240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4" name="Pfeil nach unten 83"/>
          <p:cNvSpPr/>
          <p:nvPr/>
        </p:nvSpPr>
        <p:spPr>
          <a:xfrm>
            <a:off x="6732240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Pfeil nach unten 84"/>
          <p:cNvSpPr/>
          <p:nvPr/>
        </p:nvSpPr>
        <p:spPr>
          <a:xfrm>
            <a:off x="6732240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6" name="Pfeil nach unten 85"/>
          <p:cNvSpPr/>
          <p:nvPr/>
        </p:nvSpPr>
        <p:spPr>
          <a:xfrm>
            <a:off x="6732240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Pfeil nach unten 86"/>
          <p:cNvSpPr/>
          <p:nvPr/>
        </p:nvSpPr>
        <p:spPr>
          <a:xfrm>
            <a:off x="7380312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8" name="Pfeil nach unten 87"/>
          <p:cNvSpPr/>
          <p:nvPr/>
        </p:nvSpPr>
        <p:spPr>
          <a:xfrm>
            <a:off x="7380312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Pfeil nach unten 88"/>
          <p:cNvSpPr/>
          <p:nvPr/>
        </p:nvSpPr>
        <p:spPr>
          <a:xfrm>
            <a:off x="7380312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unten 89"/>
          <p:cNvSpPr/>
          <p:nvPr/>
        </p:nvSpPr>
        <p:spPr>
          <a:xfrm>
            <a:off x="7380312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unten 90"/>
          <p:cNvSpPr/>
          <p:nvPr/>
        </p:nvSpPr>
        <p:spPr>
          <a:xfrm>
            <a:off x="8028384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Pfeil nach unten 91"/>
          <p:cNvSpPr/>
          <p:nvPr/>
        </p:nvSpPr>
        <p:spPr>
          <a:xfrm>
            <a:off x="8028384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Pfeil nach unten 92"/>
          <p:cNvSpPr/>
          <p:nvPr/>
        </p:nvSpPr>
        <p:spPr>
          <a:xfrm>
            <a:off x="8028384" y="422108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unten 93"/>
          <p:cNvSpPr/>
          <p:nvPr/>
        </p:nvSpPr>
        <p:spPr>
          <a:xfrm>
            <a:off x="8028384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33"/>
          <p:cNvGrpSpPr/>
          <p:nvPr/>
        </p:nvGrpSpPr>
        <p:grpSpPr>
          <a:xfrm>
            <a:off x="6588224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96" name="Pfeil nach unten 95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7" name="Pfeil nach unten 96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8" name="Pfeil nach unten 97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9" name="Pfeil nach unten 98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0" name="Smiley 99"/>
          <p:cNvSpPr/>
          <p:nvPr/>
        </p:nvSpPr>
        <p:spPr>
          <a:xfrm>
            <a:off x="6084168" y="4581128"/>
            <a:ext cx="360040" cy="360040"/>
          </a:xfrm>
          <a:prstGeom prst="smileyFace">
            <a:avLst>
              <a:gd name="adj" fmla="val 4653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101" name="Objekt 100"/>
          <p:cNvGraphicFramePr>
            <a:graphicFrameLocks noChangeAspect="1"/>
          </p:cNvGraphicFramePr>
          <p:nvPr/>
        </p:nvGraphicFramePr>
        <p:xfrm>
          <a:off x="2747963" y="4437063"/>
          <a:ext cx="360362" cy="431800"/>
        </p:xfrm>
        <a:graphic>
          <a:graphicData uri="http://schemas.openxmlformats.org/presentationml/2006/ole">
            <p:oleObj spid="_x0000_s12291" name="Equation" r:id="rId5" imgW="190440" imgH="228600" progId="Equation.DSMT4">
              <p:embed/>
            </p:oleObj>
          </a:graphicData>
        </a:graphic>
      </p:graphicFrame>
      <p:graphicFrame>
        <p:nvGraphicFramePr>
          <p:cNvPr id="102" name="Object 3"/>
          <p:cNvGraphicFramePr>
            <a:graphicFrameLocks noChangeAspect="1"/>
          </p:cNvGraphicFramePr>
          <p:nvPr/>
        </p:nvGraphicFramePr>
        <p:xfrm>
          <a:off x="1835696" y="4005064"/>
          <a:ext cx="394321" cy="505396"/>
        </p:xfrm>
        <a:graphic>
          <a:graphicData uri="http://schemas.openxmlformats.org/presentationml/2006/ole">
            <p:oleObj spid="_x0000_s12292" name="Equation" r:id="rId6" imgW="177480" imgH="228600" progId="Equation.DSMT4">
              <p:embed/>
            </p:oleObj>
          </a:graphicData>
        </a:graphic>
      </p:graphicFrame>
      <p:graphicFrame>
        <p:nvGraphicFramePr>
          <p:cNvPr id="103" name="Object 4"/>
          <p:cNvGraphicFramePr>
            <a:graphicFrameLocks noChangeAspect="1"/>
          </p:cNvGraphicFramePr>
          <p:nvPr/>
        </p:nvGraphicFramePr>
        <p:xfrm>
          <a:off x="2994794" y="3555801"/>
          <a:ext cx="1073150" cy="449263"/>
        </p:xfrm>
        <a:graphic>
          <a:graphicData uri="http://schemas.openxmlformats.org/presentationml/2006/ole">
            <p:oleObj spid="_x0000_s12293" name="Equation" r:id="rId7" imgW="482400" imgH="203040" progId="Equation.DSMT4">
              <p:embed/>
            </p:oleObj>
          </a:graphicData>
        </a:graphic>
      </p:graphicFrame>
      <p:sp>
        <p:nvSpPr>
          <p:cNvPr id="104" name="Pfeil nach unten 103"/>
          <p:cNvSpPr/>
          <p:nvPr/>
        </p:nvSpPr>
        <p:spPr>
          <a:xfrm rot="16200000">
            <a:off x="3203848" y="443711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-Gleichungen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Für Bewertungsfunktionen gelten die </a:t>
            </a:r>
            <a:r>
              <a:rPr lang="de-DE" dirty="0" err="1" smtClean="0"/>
              <a:t>Bellman</a:t>
            </a:r>
            <a:r>
              <a:rPr lang="de-DE" dirty="0" smtClean="0"/>
              <a:t>-Gleichungen (durch </a:t>
            </a:r>
            <a:r>
              <a:rPr lang="de-DE" dirty="0" err="1" smtClean="0"/>
              <a:t>Markov</a:t>
            </a:r>
            <a:r>
              <a:rPr lang="de-DE" dirty="0" smtClean="0"/>
              <a:t>-Eigenschaft):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Zustand-Aktions-Bewertungsfunktion: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13" name="Grafik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71599" y="2642228"/>
            <a:ext cx="7365682" cy="1290828"/>
          </a:xfrm>
          <a:prstGeom prst="rect">
            <a:avLst/>
          </a:prstGeom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331641" y="5158328"/>
            <a:ext cx="6389179" cy="50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smtClean="0"/>
              <a:t>In (linearer) Operatorschreibweise: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Mit linearem Operator </a:t>
            </a:r>
            <a:r>
              <a:rPr lang="de-DE" dirty="0" smtClean="0">
                <a:latin typeface="cmmi10" pitchFamily="34" charset="0"/>
              </a:rPr>
              <a:t>T</a:t>
            </a:r>
            <a:r>
              <a:rPr lang="de-DE" baseline="30000" dirty="0" smtClean="0">
                <a:latin typeface="cmmi10" pitchFamily="34" charset="0"/>
              </a:rPr>
              <a:t>¼</a:t>
            </a:r>
            <a:r>
              <a:rPr lang="de-DE" dirty="0" smtClean="0"/>
              <a:t>: </a:t>
            </a:r>
            <a:endParaRPr lang="de-DE" dirty="0" smtClean="0">
              <a:latin typeface="cmmi10" pitchFamily="34" charset="0"/>
            </a:endParaRPr>
          </a:p>
          <a:p>
            <a:endParaRPr lang="de-DE" dirty="0" smtClean="0">
              <a:latin typeface="cmmi10" pitchFamily="34" charset="0"/>
            </a:endParaRPr>
          </a:p>
          <a:p>
            <a:pPr>
              <a:buNone/>
            </a:pPr>
            <a:endParaRPr lang="de-DE" dirty="0" smtClean="0">
              <a:latin typeface="cmmi10" pitchFamily="34" charset="0"/>
            </a:endParaRPr>
          </a:p>
          <a:p>
            <a:pPr>
              <a:buFont typeface="Wingdings" pitchFamily="2" charset="2"/>
              <a:buChar char=""/>
            </a:pP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>
                <a:latin typeface="cmmi10" pitchFamily="34" charset="0"/>
              </a:rPr>
              <a:t>¼ </a:t>
            </a:r>
            <a:r>
              <a:rPr lang="de-DE" dirty="0" smtClean="0"/>
              <a:t>ist ein Fixpunkt des </a:t>
            </a:r>
            <a:r>
              <a:rPr lang="de-DE" dirty="0" err="1" smtClean="0"/>
              <a:t>Bellman</a:t>
            </a:r>
            <a:r>
              <a:rPr lang="de-DE" dirty="0" smtClean="0"/>
              <a:t>-Operators </a:t>
            </a:r>
            <a:r>
              <a:rPr lang="de-DE" dirty="0" smtClean="0">
                <a:latin typeface="cmmi10" pitchFamily="34" charset="0"/>
              </a:rPr>
              <a:t>T</a:t>
            </a:r>
            <a:r>
              <a:rPr lang="de-DE" baseline="30000" dirty="0" smtClean="0">
                <a:latin typeface="cmmi10" pitchFamily="34" charset="0"/>
              </a:rPr>
              <a:t>¼</a:t>
            </a:r>
            <a:r>
              <a:rPr lang="de-DE" dirty="0" smtClean="0"/>
              <a:t> .</a:t>
            </a:r>
          </a:p>
          <a:p>
            <a:pPr>
              <a:buFont typeface="Wingdings" pitchFamily="2" charset="2"/>
              <a:buChar char=""/>
            </a:pPr>
            <a:endParaRPr lang="de-DE" dirty="0" smtClean="0"/>
          </a:p>
          <a:p>
            <a:r>
              <a:rPr lang="de-DE" dirty="0" smtClean="0"/>
              <a:t>Iteration:</a:t>
            </a:r>
            <a:endParaRPr lang="de-DE" dirty="0" smtClean="0">
              <a:latin typeface="cmmi10" pitchFamily="34" charset="0"/>
            </a:endParaRPr>
          </a:p>
          <a:p>
            <a:pPr>
              <a:buFont typeface="Wingdings" pitchFamily="2" charset="2"/>
              <a:buChar char=""/>
            </a:pPr>
            <a:endParaRPr lang="de-DE" dirty="0" smtClean="0"/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75391" y="2060848"/>
            <a:ext cx="1494092" cy="262890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91680" y="3460995"/>
            <a:ext cx="6112573" cy="616077"/>
          </a:xfrm>
          <a:prstGeom prst="rect">
            <a:avLst/>
          </a:prstGeom>
        </p:spPr>
      </p:pic>
      <p:pic>
        <p:nvPicPr>
          <p:cNvPr id="13" name="Grafik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47066" y="5097181"/>
            <a:ext cx="1756982" cy="27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Inhalt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Erinnerung:</a:t>
            </a:r>
          </a:p>
          <a:p>
            <a:pPr lvl="1"/>
            <a:r>
              <a:rPr lang="de-DE" dirty="0" err="1" smtClean="0"/>
              <a:t>Bellman</a:t>
            </a:r>
            <a:r>
              <a:rPr lang="de-DE" dirty="0" smtClean="0"/>
              <a:t>-Gleichungen, </a:t>
            </a:r>
            <a:r>
              <a:rPr lang="de-DE" dirty="0" err="1" smtClean="0"/>
              <a:t>Bellman</a:t>
            </a:r>
            <a:r>
              <a:rPr lang="de-DE" dirty="0" smtClean="0"/>
              <a:t>-Operatoren</a:t>
            </a:r>
          </a:p>
          <a:p>
            <a:pPr lvl="1"/>
            <a:r>
              <a:rPr lang="de-DE" dirty="0" err="1" smtClean="0"/>
              <a:t>Policy</a:t>
            </a:r>
            <a:r>
              <a:rPr lang="de-DE" dirty="0" smtClean="0"/>
              <a:t> Iteration</a:t>
            </a:r>
          </a:p>
          <a:p>
            <a:r>
              <a:rPr lang="de-DE" dirty="0" smtClean="0"/>
              <a:t>Sehr große oder kontinuierliche Zustandsräume</a:t>
            </a:r>
          </a:p>
          <a:p>
            <a:r>
              <a:rPr lang="de-DE" dirty="0" smtClean="0"/>
              <a:t>Monte-Carlo Sampling, UCT</a:t>
            </a:r>
          </a:p>
          <a:p>
            <a:r>
              <a:rPr lang="de-DE" dirty="0" err="1" smtClean="0"/>
              <a:t>Diskretisierung</a:t>
            </a:r>
            <a:endParaRPr lang="de-DE" dirty="0" smtClean="0"/>
          </a:p>
          <a:p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Iteration</a:t>
            </a:r>
          </a:p>
          <a:p>
            <a:pPr lvl="1"/>
            <a:r>
              <a:rPr lang="de-DE" dirty="0" err="1" smtClean="0"/>
              <a:t>Bellman</a:t>
            </a:r>
            <a:r>
              <a:rPr lang="de-DE" dirty="0" smtClean="0"/>
              <a:t> Residual </a:t>
            </a:r>
            <a:r>
              <a:rPr lang="de-DE" dirty="0" err="1" smtClean="0"/>
              <a:t>Minimization</a:t>
            </a:r>
            <a:endParaRPr lang="de-DE" dirty="0"/>
          </a:p>
          <a:p>
            <a:pPr lvl="1"/>
            <a:r>
              <a:rPr lang="de-DE" dirty="0" smtClean="0"/>
              <a:t>Least </a:t>
            </a:r>
            <a:r>
              <a:rPr lang="de-DE" dirty="0" err="1" smtClean="0"/>
              <a:t>Squares</a:t>
            </a:r>
            <a:r>
              <a:rPr lang="de-DE" dirty="0" smtClean="0"/>
              <a:t> Temporal </a:t>
            </a:r>
            <a:r>
              <a:rPr lang="de-DE" dirty="0" err="1" smtClean="0"/>
              <a:t>Difference</a:t>
            </a:r>
            <a:endParaRPr lang="de-DE" dirty="0" smtClean="0"/>
          </a:p>
          <a:p>
            <a:pPr lvl="1">
              <a:buNone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-Gleichungen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Optimale Value </a:t>
            </a:r>
            <a:r>
              <a:rPr lang="de-DE" dirty="0" err="1" smtClean="0"/>
              <a:t>Function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Optimale </a:t>
            </a:r>
            <a:r>
              <a:rPr lang="de-DE" dirty="0" err="1" smtClean="0"/>
              <a:t>Policy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Rekursive Beziehung:</a:t>
            </a:r>
            <a:endParaRPr lang="de-DE" dirty="0"/>
          </a:p>
        </p:txBody>
      </p:sp>
      <p:pic>
        <p:nvPicPr>
          <p:cNvPr id="10" name="Grafik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907704" y="4797152"/>
            <a:ext cx="4773549" cy="798385"/>
          </a:xfrm>
          <a:prstGeom prst="rect">
            <a:avLst/>
          </a:prstGeom>
        </p:spPr>
      </p:pic>
      <p:pic>
        <p:nvPicPr>
          <p:cNvPr id="9" name="Grafik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144066" y="2030166"/>
            <a:ext cx="2881312" cy="379285"/>
          </a:xfrm>
          <a:prstGeom prst="rect">
            <a:avLst/>
          </a:prstGeom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051719" y="3337747"/>
            <a:ext cx="2975610" cy="3792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-Optimalitätsgleichungen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-Gleichungen für das Kontrollproblem.</a:t>
            </a:r>
          </a:p>
          <a:p>
            <a:endParaRPr lang="de-DE" dirty="0" smtClean="0"/>
          </a:p>
          <a:p>
            <a:r>
              <a:rPr lang="de-DE" dirty="0" smtClean="0"/>
              <a:t>Rekursive Beziehungen der optimalen Value </a:t>
            </a:r>
            <a:r>
              <a:rPr lang="de-DE" dirty="0" err="1" smtClean="0"/>
              <a:t>Functions</a:t>
            </a:r>
            <a:r>
              <a:rPr lang="de-DE" dirty="0" smtClean="0"/>
              <a:t>.</a:t>
            </a:r>
            <a:br>
              <a:rPr lang="de-DE" dirty="0" smtClean="0"/>
            </a:br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5" name="Inhaltsplatzhalter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403648" y="4653136"/>
            <a:ext cx="6194298" cy="502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Grafik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677508" y="3501008"/>
            <a:ext cx="5414772" cy="502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Policy</a:t>
            </a:r>
            <a:r>
              <a:rPr lang="de-DE" dirty="0" smtClean="0"/>
              <a:t> Iteration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Allgemeines Verfahren zum Bestimmen der optimalen </a:t>
            </a:r>
            <a:r>
              <a:rPr lang="de-DE" dirty="0" err="1" smtClean="0"/>
              <a:t>Policy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Iteriere: </a:t>
            </a:r>
          </a:p>
          <a:p>
            <a:pPr lvl="1"/>
            <a:r>
              <a:rPr lang="de-DE" dirty="0" err="1" smtClean="0"/>
              <a:t>Policy</a:t>
            </a:r>
            <a:r>
              <a:rPr lang="de-DE" dirty="0" smtClean="0"/>
              <a:t> Evaluation:</a:t>
            </a:r>
          </a:p>
          <a:p>
            <a:pPr lvl="2"/>
            <a:r>
              <a:rPr lang="de-DE" dirty="0" smtClean="0"/>
              <a:t>Gegeben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¼</a:t>
            </a:r>
            <a:r>
              <a:rPr lang="de-DE" baseline="-25000" dirty="0" smtClean="0">
                <a:latin typeface="cmmi10" pitchFamily="34" charset="0"/>
              </a:rPr>
              <a:t>k</a:t>
            </a:r>
            <a:r>
              <a:rPr lang="de-DE" dirty="0" smtClean="0"/>
              <a:t>, bestimme</a:t>
            </a:r>
            <a:endParaRPr lang="de-DE" dirty="0" smtClean="0">
              <a:latin typeface="cmmi10"/>
            </a:endParaRPr>
          </a:p>
          <a:p>
            <a:pPr lvl="1"/>
            <a:endParaRPr lang="de-DE" dirty="0" smtClean="0"/>
          </a:p>
          <a:p>
            <a:pPr lvl="1"/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r>
              <a:rPr lang="de-DE" dirty="0" smtClean="0"/>
              <a:t>:</a:t>
            </a:r>
          </a:p>
          <a:p>
            <a:pPr lvl="2"/>
            <a:r>
              <a:rPr lang="de-DE" dirty="0" err="1" smtClean="0"/>
              <a:t>Inferiere</a:t>
            </a:r>
            <a:r>
              <a:rPr lang="de-DE" dirty="0" smtClean="0"/>
              <a:t> verbesserte </a:t>
            </a:r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¼</a:t>
            </a:r>
            <a:r>
              <a:rPr lang="de-DE" baseline="-25000" dirty="0" smtClean="0">
                <a:latin typeface="cmmi10" pitchFamily="34" charset="0"/>
              </a:rPr>
              <a:t>k</a:t>
            </a:r>
            <a:r>
              <a:rPr lang="de-DE" baseline="-25000" dirty="0" smtClean="0">
                <a:latin typeface="Arial"/>
              </a:rPr>
              <a:t>+1</a:t>
            </a:r>
            <a:r>
              <a:rPr lang="de-DE" dirty="0" smtClean="0"/>
              <a:t> aus</a:t>
            </a:r>
          </a:p>
          <a:p>
            <a:pPr lvl="2"/>
            <a:r>
              <a:rPr lang="de-DE" dirty="0" smtClean="0"/>
              <a:t>z.B. </a:t>
            </a:r>
            <a:r>
              <a:rPr lang="de-DE" dirty="0" err="1" smtClean="0"/>
              <a:t>greedy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4" name="Grafik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195736" y="5714011"/>
            <a:ext cx="3365373" cy="379285"/>
          </a:xfrm>
          <a:prstGeom prst="rect">
            <a:avLst/>
          </a:prstGeom>
        </p:spPr>
      </p:pic>
      <p:pic>
        <p:nvPicPr>
          <p:cNvPr id="5" name="Grafik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5580112" y="3573016"/>
            <a:ext cx="429577" cy="251460"/>
          </a:xfrm>
          <a:prstGeom prst="rect">
            <a:avLst/>
          </a:prstGeom>
        </p:spPr>
      </p:pic>
      <p:pic>
        <p:nvPicPr>
          <p:cNvPr id="6" name="Grafik 5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6300192" y="4761716"/>
            <a:ext cx="429577" cy="251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Value Iteration für Policy Evaluation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Iteratives Verfahren zur Berechnung </a:t>
            </a:r>
          </a:p>
          <a:p>
            <a:r>
              <a:rPr lang="de-DE" dirty="0" smtClean="0"/>
              <a:t>von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baseline="30000" dirty="0" smtClean="0">
                <a:latin typeface="cmmi10" pitchFamily="34" charset="0"/>
              </a:rPr>
              <a:t>¼</a:t>
            </a:r>
          </a:p>
          <a:p>
            <a:endParaRPr lang="de-DE" baseline="30000" dirty="0" smtClean="0">
              <a:latin typeface="cmmi10" pitchFamily="34" charset="0"/>
            </a:endParaRPr>
          </a:p>
          <a:p>
            <a:endParaRPr lang="de-DE" baseline="30000" dirty="0" smtClean="0">
              <a:latin typeface="cmmi10" pitchFamily="34" charset="0"/>
            </a:endParaRPr>
          </a:p>
          <a:p>
            <a:endParaRPr lang="de-DE" baseline="30000" dirty="0" smtClean="0">
              <a:latin typeface="cmmi10" pitchFamily="34" charset="0"/>
            </a:endParaRPr>
          </a:p>
          <a:p>
            <a:endParaRPr lang="de-DE" baseline="30000" dirty="0" smtClean="0">
              <a:latin typeface="cmmi10" pitchFamily="34" charset="0"/>
            </a:endParaRPr>
          </a:p>
          <a:p>
            <a:endParaRPr lang="de-DE" baseline="30000" dirty="0" smtClean="0">
              <a:latin typeface="cmmi10" pitchFamily="34" charset="0"/>
            </a:endParaRPr>
          </a:p>
          <a:p>
            <a:endParaRPr lang="de-DE" dirty="0" smtClean="0"/>
          </a:p>
          <a:p>
            <a:r>
              <a:rPr lang="de-DE" dirty="0" smtClean="0"/>
              <a:t>bzw. 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>
                <a:latin typeface="cmmi10" pitchFamily="34" charset="0"/>
              </a:rPr>
              <a:t>¼</a:t>
            </a:r>
            <a:endParaRPr lang="de-DE" dirty="0" smtClean="0"/>
          </a:p>
          <a:p>
            <a:endParaRPr lang="de-DE" dirty="0" smtClean="0"/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Konvergiert gegen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baseline="30000" dirty="0" smtClean="0">
                <a:latin typeface="cmmi10" pitchFamily="34" charset="0"/>
              </a:rPr>
              <a:t>¼ </a:t>
            </a:r>
            <a:r>
              <a:rPr lang="de-DE" dirty="0" smtClean="0"/>
              <a:t>bzw. 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>
                <a:latin typeface="cmmi10" pitchFamily="34" charset="0"/>
              </a:rPr>
              <a:t>¼</a:t>
            </a:r>
            <a:r>
              <a:rPr lang="de-DE" dirty="0" smtClean="0"/>
              <a:t> für </a:t>
            </a:r>
            <a:r>
              <a:rPr lang="de-DE" dirty="0" smtClean="0">
                <a:latin typeface="cmmi10" pitchFamily="34" charset="0"/>
              </a:rPr>
              <a:t>k</a:t>
            </a:r>
            <a:r>
              <a:rPr lang="de-DE" dirty="0" smtClean="0">
                <a:latin typeface="Symbol"/>
                <a:sym typeface="Symbol"/>
              </a:rPr>
              <a:t></a:t>
            </a:r>
            <a:r>
              <a:rPr lang="de-DE" dirty="0" smtClean="0">
                <a:latin typeface="cmsy10"/>
                <a:sym typeface="Symbol"/>
              </a:rPr>
              <a:t>1</a:t>
            </a:r>
            <a:endParaRPr lang="de-DE" dirty="0" smtClean="0">
              <a:latin typeface="cmsy10"/>
            </a:endParaRPr>
          </a:p>
          <a:p>
            <a:endParaRPr lang="de-DE" dirty="0"/>
          </a:p>
        </p:txBody>
      </p:sp>
      <p:pic>
        <p:nvPicPr>
          <p:cNvPr id="11" name="Grafik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971600" y="2354196"/>
            <a:ext cx="7512367" cy="1290828"/>
          </a:xfrm>
          <a:prstGeom prst="rect">
            <a:avLst/>
          </a:prstGeom>
        </p:spPr>
      </p:pic>
      <p:pic>
        <p:nvPicPr>
          <p:cNvPr id="9" name="Grafik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187625" y="4627792"/>
            <a:ext cx="6441567" cy="6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ieren 33"/>
          <p:cNvGrpSpPr/>
          <p:nvPr/>
        </p:nvGrpSpPr>
        <p:grpSpPr>
          <a:xfrm>
            <a:off x="6732240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0" name="Pfeil nach unten 2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unten 3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33"/>
          <p:cNvGrpSpPr/>
          <p:nvPr/>
        </p:nvGrpSpPr>
        <p:grpSpPr>
          <a:xfrm>
            <a:off x="6732240" y="1772816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5" name="Pfeil nach unten 3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unten 3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unten 3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unten 3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3"/>
          <p:cNvGrpSpPr/>
          <p:nvPr/>
        </p:nvGrpSpPr>
        <p:grpSpPr>
          <a:xfrm>
            <a:off x="6732240" y="2996952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0" name="Pfeil nach unten 3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unten 4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Pfeil nach unten 4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Pfeil nach unten 4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33"/>
          <p:cNvGrpSpPr/>
          <p:nvPr/>
        </p:nvGrpSpPr>
        <p:grpSpPr>
          <a:xfrm>
            <a:off x="6732240" y="3645024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45" name="Pfeil nach unten 4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Pfeil nach unten 4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Pfeil nach unten 4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Pfeil nach unten 4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33"/>
          <p:cNvGrpSpPr/>
          <p:nvPr/>
        </p:nvGrpSpPr>
        <p:grpSpPr>
          <a:xfrm>
            <a:off x="6732240" y="2348880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50" name="Pfeil nach unten 4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 nach unten 5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unten 5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Pfeil nach unten 53"/>
          <p:cNvSpPr/>
          <p:nvPr/>
        </p:nvSpPr>
        <p:spPr>
          <a:xfrm>
            <a:off x="8100392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unten 54"/>
          <p:cNvSpPr/>
          <p:nvPr/>
        </p:nvSpPr>
        <p:spPr>
          <a:xfrm>
            <a:off x="8100392" y="429309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>
            <a:off x="5364088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 nach unten 56"/>
          <p:cNvSpPr/>
          <p:nvPr/>
        </p:nvSpPr>
        <p:spPr>
          <a:xfrm>
            <a:off x="5364088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0" name="Objekt 59"/>
          <p:cNvGraphicFramePr>
            <a:graphicFrameLocks noChangeAspect="1"/>
          </p:cNvGraphicFramePr>
          <p:nvPr/>
        </p:nvGraphicFramePr>
        <p:xfrm>
          <a:off x="2555776" y="2276872"/>
          <a:ext cx="314325" cy="433388"/>
        </p:xfrm>
        <a:graphic>
          <a:graphicData uri="http://schemas.openxmlformats.org/presentationml/2006/ole">
            <p:oleObj spid="_x0000_s6146" name="Equation" r:id="rId4" imgW="164880" imgH="228600" progId="Equation.DSMT4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2987824" y="1772816"/>
          <a:ext cx="1073150" cy="449263"/>
        </p:xfrm>
        <a:graphic>
          <a:graphicData uri="http://schemas.openxmlformats.org/presentationml/2006/ole">
            <p:oleObj spid="_x0000_s6147" name="Equation" r:id="rId5" imgW="482400" imgH="203040" progId="Equation.DSMT4">
              <p:embed/>
            </p:oleObj>
          </a:graphicData>
        </a:graphic>
      </p:graphicFrame>
      <p:sp>
        <p:nvSpPr>
          <p:cNvPr id="63" name="Pfeil nach unten 62"/>
          <p:cNvSpPr/>
          <p:nvPr/>
        </p:nvSpPr>
        <p:spPr>
          <a:xfrm rot="16200000">
            <a:off x="3036615" y="2278039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Discountfaktor</a:t>
            </a:r>
          </a:p>
          <a:p>
            <a:r>
              <a:rPr lang="de-DE" smtClean="0"/>
              <a:t>Start Policy </a:t>
            </a:r>
          </a:p>
          <a:p>
            <a:endParaRPr lang="de-DE" smtClean="0"/>
          </a:p>
          <a:p>
            <a:r>
              <a:rPr lang="de-DE" smtClean="0"/>
              <a:t>Policy Iteration:</a:t>
            </a:r>
          </a:p>
          <a:p>
            <a:pPr lvl="1"/>
            <a:r>
              <a:rPr lang="de-DE" smtClean="0"/>
              <a:t>Berechne</a:t>
            </a:r>
            <a:br>
              <a:rPr lang="de-DE" smtClean="0"/>
            </a:br>
            <a:r>
              <a:rPr lang="de-DE" smtClean="0"/>
              <a:t>durch Folge von Approximationen </a:t>
            </a:r>
          </a:p>
          <a:p>
            <a:endParaRPr lang="de-DE" smtClean="0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83768" y="3501008"/>
          <a:ext cx="513835" cy="432048"/>
        </p:xfrm>
        <a:graphic>
          <a:graphicData uri="http://schemas.openxmlformats.org/presentationml/2006/ole">
            <p:oleObj spid="_x0000_s6148" name="Equation" r:id="rId6" imgW="241200" imgH="203040" progId="Equation.DSMT4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451225" y="4149725"/>
          <a:ext cx="431800" cy="433388"/>
        </p:xfrm>
        <a:graphic>
          <a:graphicData uri="http://schemas.openxmlformats.org/presentationml/2006/ole">
            <p:oleObj spid="_x0000_s6149" name="Equation" r:id="rId7" imgW="2030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ieren 33"/>
          <p:cNvGrpSpPr/>
          <p:nvPr/>
        </p:nvGrpSpPr>
        <p:grpSpPr>
          <a:xfrm>
            <a:off x="6732240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0" name="Pfeil nach unten 2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unten 3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33"/>
          <p:cNvGrpSpPr/>
          <p:nvPr/>
        </p:nvGrpSpPr>
        <p:grpSpPr>
          <a:xfrm>
            <a:off x="6732240" y="1772816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5" name="Pfeil nach unten 3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unten 3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unten 3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unten 3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3"/>
          <p:cNvGrpSpPr/>
          <p:nvPr/>
        </p:nvGrpSpPr>
        <p:grpSpPr>
          <a:xfrm>
            <a:off x="6732240" y="2996952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0" name="Pfeil nach unten 3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unten 4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Pfeil nach unten 4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Pfeil nach unten 4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33"/>
          <p:cNvGrpSpPr/>
          <p:nvPr/>
        </p:nvGrpSpPr>
        <p:grpSpPr>
          <a:xfrm>
            <a:off x="6732240" y="3645024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45" name="Pfeil nach unten 4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Pfeil nach unten 4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Pfeil nach unten 4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Pfeil nach unten 4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33"/>
          <p:cNvGrpSpPr/>
          <p:nvPr/>
        </p:nvGrpSpPr>
        <p:grpSpPr>
          <a:xfrm>
            <a:off x="6732240" y="2348880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50" name="Pfeil nach unten 4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 nach unten 5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unten 5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Pfeil nach unten 53"/>
          <p:cNvSpPr/>
          <p:nvPr/>
        </p:nvSpPr>
        <p:spPr>
          <a:xfrm>
            <a:off x="8100392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unten 54"/>
          <p:cNvSpPr/>
          <p:nvPr/>
        </p:nvSpPr>
        <p:spPr>
          <a:xfrm>
            <a:off x="8100392" y="429309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>
            <a:off x="5364088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 nach unten 56"/>
          <p:cNvSpPr/>
          <p:nvPr/>
        </p:nvSpPr>
        <p:spPr>
          <a:xfrm>
            <a:off x="5364088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0" name="Objekt 59"/>
          <p:cNvGraphicFramePr>
            <a:graphicFrameLocks noChangeAspect="1"/>
          </p:cNvGraphicFramePr>
          <p:nvPr/>
        </p:nvGraphicFramePr>
        <p:xfrm>
          <a:off x="2555776" y="2276872"/>
          <a:ext cx="314325" cy="433388"/>
        </p:xfrm>
        <a:graphic>
          <a:graphicData uri="http://schemas.openxmlformats.org/presentationml/2006/ole">
            <p:oleObj spid="_x0000_s7170" name="Equation" r:id="rId4" imgW="164880" imgH="228600" progId="Equation.DSMT4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2987824" y="1772816"/>
          <a:ext cx="1073150" cy="449263"/>
        </p:xfrm>
        <a:graphic>
          <a:graphicData uri="http://schemas.openxmlformats.org/presentationml/2006/ole">
            <p:oleObj spid="_x0000_s7171" name="Equation" r:id="rId5" imgW="482400" imgH="203040" progId="Equation.DSMT4">
              <p:embed/>
            </p:oleObj>
          </a:graphicData>
        </a:graphic>
      </p:graphicFrame>
      <p:sp>
        <p:nvSpPr>
          <p:cNvPr id="63" name="Pfeil nach unten 62"/>
          <p:cNvSpPr/>
          <p:nvPr/>
        </p:nvSpPr>
        <p:spPr>
          <a:xfrm rot="16200000">
            <a:off x="3036615" y="2278039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Discountfaktor</a:t>
            </a:r>
          </a:p>
          <a:p>
            <a:r>
              <a:rPr lang="de-DE" smtClean="0"/>
              <a:t>Start Policy </a:t>
            </a:r>
          </a:p>
          <a:p>
            <a:endParaRPr lang="de-DE" smtClean="0"/>
          </a:p>
          <a:p>
            <a:r>
              <a:rPr lang="de-DE" smtClean="0"/>
              <a:t>Policy Iteration:</a:t>
            </a:r>
          </a:p>
          <a:p>
            <a:pPr lvl="1"/>
            <a:r>
              <a:rPr lang="de-DE" smtClean="0"/>
              <a:t>Berechne</a:t>
            </a:r>
            <a:br>
              <a:rPr lang="de-DE" smtClean="0"/>
            </a:br>
            <a:r>
              <a:rPr lang="de-DE" smtClean="0"/>
              <a:t>durch Folge von Approximationen </a:t>
            </a:r>
          </a:p>
          <a:p>
            <a:endParaRPr lang="de-DE" smtClean="0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83768" y="3501008"/>
          <a:ext cx="513835" cy="432048"/>
        </p:xfrm>
        <a:graphic>
          <a:graphicData uri="http://schemas.openxmlformats.org/presentationml/2006/ole">
            <p:oleObj spid="_x0000_s7172" name="Equation" r:id="rId6" imgW="241200" imgH="203040" progId="Equation.DSMT4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451225" y="4149725"/>
          <a:ext cx="431800" cy="433388"/>
        </p:xfrm>
        <a:graphic>
          <a:graphicData uri="http://schemas.openxmlformats.org/presentationml/2006/ole">
            <p:oleObj spid="_x0000_s7173" name="Equation" r:id="rId7" imgW="203040" imgH="20304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228184" y="1700808"/>
          <a:ext cx="720080" cy="722728"/>
        </p:xfrm>
        <a:graphic>
          <a:graphicData uri="http://schemas.openxmlformats.org/presentationml/2006/ole">
            <p:oleObj spid="_x0000_s7174" name="Equation" r:id="rId8" imgW="2030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ieren 33"/>
          <p:cNvGrpSpPr/>
          <p:nvPr/>
        </p:nvGrpSpPr>
        <p:grpSpPr>
          <a:xfrm>
            <a:off x="6732240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0" name="Pfeil nach unten 2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unten 3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33"/>
          <p:cNvGrpSpPr/>
          <p:nvPr/>
        </p:nvGrpSpPr>
        <p:grpSpPr>
          <a:xfrm>
            <a:off x="6732240" y="1772816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5" name="Pfeil nach unten 3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unten 3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unten 3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unten 3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3"/>
          <p:cNvGrpSpPr/>
          <p:nvPr/>
        </p:nvGrpSpPr>
        <p:grpSpPr>
          <a:xfrm>
            <a:off x="6732240" y="2996952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0" name="Pfeil nach unten 3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unten 4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Pfeil nach unten 4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Pfeil nach unten 4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33"/>
          <p:cNvGrpSpPr/>
          <p:nvPr/>
        </p:nvGrpSpPr>
        <p:grpSpPr>
          <a:xfrm>
            <a:off x="6732240" y="3645024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45" name="Pfeil nach unten 4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Pfeil nach unten 4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Pfeil nach unten 4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Pfeil nach unten 4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33"/>
          <p:cNvGrpSpPr/>
          <p:nvPr/>
        </p:nvGrpSpPr>
        <p:grpSpPr>
          <a:xfrm>
            <a:off x="6732240" y="2348880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50" name="Pfeil nach unten 4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 nach unten 5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unten 5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Pfeil nach unten 53"/>
          <p:cNvSpPr/>
          <p:nvPr/>
        </p:nvSpPr>
        <p:spPr>
          <a:xfrm>
            <a:off x="8100392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unten 54"/>
          <p:cNvSpPr/>
          <p:nvPr/>
        </p:nvSpPr>
        <p:spPr>
          <a:xfrm>
            <a:off x="8100392" y="429309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>
            <a:off x="5364088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 nach unten 56"/>
          <p:cNvSpPr/>
          <p:nvPr/>
        </p:nvSpPr>
        <p:spPr>
          <a:xfrm>
            <a:off x="5364088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0" name="Objekt 59"/>
          <p:cNvGraphicFramePr>
            <a:graphicFrameLocks noChangeAspect="1"/>
          </p:cNvGraphicFramePr>
          <p:nvPr/>
        </p:nvGraphicFramePr>
        <p:xfrm>
          <a:off x="2555776" y="2276872"/>
          <a:ext cx="314325" cy="433388"/>
        </p:xfrm>
        <a:graphic>
          <a:graphicData uri="http://schemas.openxmlformats.org/presentationml/2006/ole">
            <p:oleObj spid="_x0000_s8194" name="Equation" r:id="rId4" imgW="164880" imgH="228600" progId="Equation.DSMT4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2987824" y="1772816"/>
          <a:ext cx="1073150" cy="449263"/>
        </p:xfrm>
        <a:graphic>
          <a:graphicData uri="http://schemas.openxmlformats.org/presentationml/2006/ole">
            <p:oleObj spid="_x0000_s8195" name="Equation" r:id="rId5" imgW="482400" imgH="203040" progId="Equation.DSMT4">
              <p:embed/>
            </p:oleObj>
          </a:graphicData>
        </a:graphic>
      </p:graphicFrame>
      <p:sp>
        <p:nvSpPr>
          <p:cNvPr id="63" name="Pfeil nach unten 62"/>
          <p:cNvSpPr/>
          <p:nvPr/>
        </p:nvSpPr>
        <p:spPr>
          <a:xfrm rot="16200000">
            <a:off x="3036615" y="2278039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Discountfaktor</a:t>
            </a:r>
          </a:p>
          <a:p>
            <a:r>
              <a:rPr lang="de-DE" smtClean="0"/>
              <a:t>Start Policy </a:t>
            </a:r>
          </a:p>
          <a:p>
            <a:endParaRPr lang="de-DE" smtClean="0"/>
          </a:p>
          <a:p>
            <a:r>
              <a:rPr lang="de-DE" smtClean="0"/>
              <a:t>Policy Iteration:</a:t>
            </a:r>
          </a:p>
          <a:p>
            <a:pPr lvl="1"/>
            <a:r>
              <a:rPr lang="de-DE" smtClean="0"/>
              <a:t>Berechne</a:t>
            </a:r>
            <a:br>
              <a:rPr lang="de-DE" smtClean="0"/>
            </a:br>
            <a:r>
              <a:rPr lang="de-DE" smtClean="0"/>
              <a:t>durch Folge von Approximationen </a:t>
            </a:r>
          </a:p>
          <a:p>
            <a:endParaRPr lang="de-DE" smtClean="0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83768" y="3501008"/>
          <a:ext cx="513835" cy="432048"/>
        </p:xfrm>
        <a:graphic>
          <a:graphicData uri="http://schemas.openxmlformats.org/presentationml/2006/ole">
            <p:oleObj spid="_x0000_s8196" name="Equation" r:id="rId6" imgW="241200" imgH="203040" progId="Equation.DSMT4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451225" y="4149725"/>
          <a:ext cx="431800" cy="433388"/>
        </p:xfrm>
        <a:graphic>
          <a:graphicData uri="http://schemas.openxmlformats.org/presentationml/2006/ole">
            <p:oleObj spid="_x0000_s8197" name="Equation" r:id="rId7" imgW="203040" imgH="20304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272213" y="1700213"/>
          <a:ext cx="630237" cy="723900"/>
        </p:xfrm>
        <a:graphic>
          <a:graphicData uri="http://schemas.openxmlformats.org/presentationml/2006/ole">
            <p:oleObj spid="_x0000_s8198" name="Equation" r:id="rId8" imgW="17748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ieren 33"/>
          <p:cNvGrpSpPr/>
          <p:nvPr/>
        </p:nvGrpSpPr>
        <p:grpSpPr>
          <a:xfrm>
            <a:off x="6732240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0" name="Pfeil nach unten 2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unten 3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33"/>
          <p:cNvGrpSpPr/>
          <p:nvPr/>
        </p:nvGrpSpPr>
        <p:grpSpPr>
          <a:xfrm>
            <a:off x="6732240" y="1772816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5" name="Pfeil nach unten 3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unten 3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unten 3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unten 3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3"/>
          <p:cNvGrpSpPr/>
          <p:nvPr/>
        </p:nvGrpSpPr>
        <p:grpSpPr>
          <a:xfrm>
            <a:off x="6732240" y="2996952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0" name="Pfeil nach unten 3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unten 4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Pfeil nach unten 4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Pfeil nach unten 4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33"/>
          <p:cNvGrpSpPr/>
          <p:nvPr/>
        </p:nvGrpSpPr>
        <p:grpSpPr>
          <a:xfrm>
            <a:off x="6732240" y="3645024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45" name="Pfeil nach unten 4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Pfeil nach unten 4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Pfeil nach unten 4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Pfeil nach unten 4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33"/>
          <p:cNvGrpSpPr/>
          <p:nvPr/>
        </p:nvGrpSpPr>
        <p:grpSpPr>
          <a:xfrm>
            <a:off x="6732240" y="2348880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50" name="Pfeil nach unten 4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 nach unten 5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unten 5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Pfeil nach unten 53"/>
          <p:cNvSpPr/>
          <p:nvPr/>
        </p:nvSpPr>
        <p:spPr>
          <a:xfrm>
            <a:off x="8100392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unten 54"/>
          <p:cNvSpPr/>
          <p:nvPr/>
        </p:nvSpPr>
        <p:spPr>
          <a:xfrm>
            <a:off x="8100392" y="429309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>
            <a:off x="5364088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 nach unten 56"/>
          <p:cNvSpPr/>
          <p:nvPr/>
        </p:nvSpPr>
        <p:spPr>
          <a:xfrm>
            <a:off x="5364088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0" name="Objekt 59"/>
          <p:cNvGraphicFramePr>
            <a:graphicFrameLocks noChangeAspect="1"/>
          </p:cNvGraphicFramePr>
          <p:nvPr/>
        </p:nvGraphicFramePr>
        <p:xfrm>
          <a:off x="2555776" y="2276872"/>
          <a:ext cx="314325" cy="433388"/>
        </p:xfrm>
        <a:graphic>
          <a:graphicData uri="http://schemas.openxmlformats.org/presentationml/2006/ole">
            <p:oleObj spid="_x0000_s9218" name="Equation" r:id="rId4" imgW="164880" imgH="228600" progId="Equation.DSMT4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2987824" y="1772816"/>
          <a:ext cx="1073150" cy="449263"/>
        </p:xfrm>
        <a:graphic>
          <a:graphicData uri="http://schemas.openxmlformats.org/presentationml/2006/ole">
            <p:oleObj spid="_x0000_s9219" name="Equation" r:id="rId5" imgW="482400" imgH="203040" progId="Equation.DSMT4">
              <p:embed/>
            </p:oleObj>
          </a:graphicData>
        </a:graphic>
      </p:graphicFrame>
      <p:sp>
        <p:nvSpPr>
          <p:cNvPr id="63" name="Pfeil nach unten 62"/>
          <p:cNvSpPr/>
          <p:nvPr/>
        </p:nvSpPr>
        <p:spPr>
          <a:xfrm rot="16200000">
            <a:off x="3036615" y="2278039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Discountfaktor</a:t>
            </a:r>
          </a:p>
          <a:p>
            <a:r>
              <a:rPr lang="de-DE" smtClean="0"/>
              <a:t>Start Policy </a:t>
            </a:r>
          </a:p>
          <a:p>
            <a:endParaRPr lang="de-DE" smtClean="0"/>
          </a:p>
          <a:p>
            <a:r>
              <a:rPr lang="de-DE" smtClean="0"/>
              <a:t>Policy Iteration:</a:t>
            </a:r>
          </a:p>
          <a:p>
            <a:pPr lvl="1"/>
            <a:r>
              <a:rPr lang="de-DE" smtClean="0"/>
              <a:t>Berechne</a:t>
            </a:r>
            <a:br>
              <a:rPr lang="de-DE" smtClean="0"/>
            </a:br>
            <a:r>
              <a:rPr lang="de-DE" smtClean="0"/>
              <a:t>durch Folge von Approximationen </a:t>
            </a:r>
          </a:p>
          <a:p>
            <a:endParaRPr lang="de-DE" smtClean="0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83768" y="3501008"/>
          <a:ext cx="513835" cy="432048"/>
        </p:xfrm>
        <a:graphic>
          <a:graphicData uri="http://schemas.openxmlformats.org/presentationml/2006/ole">
            <p:oleObj spid="_x0000_s9220" name="Equation" r:id="rId6" imgW="241200" imgH="203040" progId="Equation.DSMT4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451225" y="4149725"/>
          <a:ext cx="431800" cy="433388"/>
        </p:xfrm>
        <a:graphic>
          <a:graphicData uri="http://schemas.openxmlformats.org/presentationml/2006/ole">
            <p:oleObj spid="_x0000_s9221" name="Equation" r:id="rId7" imgW="203040" imgH="20304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227763" y="1700213"/>
          <a:ext cx="720725" cy="723900"/>
        </p:xfrm>
        <a:graphic>
          <a:graphicData uri="http://schemas.openxmlformats.org/presentationml/2006/ole">
            <p:oleObj spid="_x0000_s9222" name="Equation" r:id="rId8" imgW="2030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0.59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0.53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0.48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0.43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0.73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pSp>
        <p:nvGrpSpPr>
          <p:cNvPr id="2" name="Gruppieren 33"/>
          <p:cNvGrpSpPr/>
          <p:nvPr/>
        </p:nvGrpSpPr>
        <p:grpSpPr>
          <a:xfrm>
            <a:off x="6732240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0" name="Pfeil nach unten 2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Pfeil nach unten 3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2" name="Pfeil nach unten 3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3" name="Pfeil nach unten 3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3" name="Gruppieren 33"/>
          <p:cNvGrpSpPr/>
          <p:nvPr/>
        </p:nvGrpSpPr>
        <p:grpSpPr>
          <a:xfrm>
            <a:off x="6732240" y="1772816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35" name="Pfeil nach unten 3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6" name="Pfeil nach unten 3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7" name="Pfeil nach unten 3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8" name="Pfeil nach unten 3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4" name="Gruppieren 33"/>
          <p:cNvGrpSpPr/>
          <p:nvPr/>
        </p:nvGrpSpPr>
        <p:grpSpPr>
          <a:xfrm>
            <a:off x="6732240" y="2996952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40" name="Pfeil nach unten 3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feil nach unten 4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Pfeil nach unten 4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Pfeil nach unten 4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5" name="Gruppieren 33"/>
          <p:cNvGrpSpPr/>
          <p:nvPr/>
        </p:nvGrpSpPr>
        <p:grpSpPr>
          <a:xfrm>
            <a:off x="6732240" y="3645024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45" name="Pfeil nach unten 44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Pfeil nach unten 45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7" name="Pfeil nach unten 46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8" name="Pfeil nach unten 47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8" name="Gruppieren 33"/>
          <p:cNvGrpSpPr/>
          <p:nvPr/>
        </p:nvGrpSpPr>
        <p:grpSpPr>
          <a:xfrm>
            <a:off x="6732240" y="2348880"/>
            <a:ext cx="216024" cy="2232248"/>
            <a:chOff x="6444208" y="3717032"/>
            <a:chExt cx="216024" cy="2232248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50" name="Pfeil nach unten 49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Pfeil nach unten 50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Pfeil nach unten 51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Pfeil nach unten 52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4" name="Pfeil nach unten 53"/>
          <p:cNvSpPr/>
          <p:nvPr/>
        </p:nvSpPr>
        <p:spPr>
          <a:xfrm>
            <a:off x="8100392" y="29969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Pfeil nach unten 54"/>
          <p:cNvSpPr/>
          <p:nvPr/>
        </p:nvSpPr>
        <p:spPr>
          <a:xfrm>
            <a:off x="8100392" y="414908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Pfeil nach unten 55"/>
          <p:cNvSpPr/>
          <p:nvPr/>
        </p:nvSpPr>
        <p:spPr>
          <a:xfrm>
            <a:off x="5364088" y="3573016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7" name="Pfeil nach unten 56"/>
          <p:cNvSpPr/>
          <p:nvPr/>
        </p:nvSpPr>
        <p:spPr>
          <a:xfrm>
            <a:off x="5364088" y="486916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60" name="Objekt 59"/>
          <p:cNvGraphicFramePr>
            <a:graphicFrameLocks noChangeAspect="1"/>
          </p:cNvGraphicFramePr>
          <p:nvPr/>
        </p:nvGraphicFramePr>
        <p:xfrm>
          <a:off x="2555776" y="2276872"/>
          <a:ext cx="314325" cy="433388"/>
        </p:xfrm>
        <a:graphic>
          <a:graphicData uri="http://schemas.openxmlformats.org/presentationml/2006/ole">
            <p:oleObj spid="_x0000_s10242" name="Equation" r:id="rId4" imgW="164880" imgH="228600" progId="Equation.DSMT4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2987824" y="1772816"/>
          <a:ext cx="1073150" cy="449263"/>
        </p:xfrm>
        <a:graphic>
          <a:graphicData uri="http://schemas.openxmlformats.org/presentationml/2006/ole">
            <p:oleObj spid="_x0000_s10243" name="Equation" r:id="rId5" imgW="482400" imgH="203040" progId="Equation.DSMT4">
              <p:embed/>
            </p:oleObj>
          </a:graphicData>
        </a:graphic>
      </p:graphicFrame>
      <p:sp>
        <p:nvSpPr>
          <p:cNvPr id="63" name="Pfeil nach unten 62"/>
          <p:cNvSpPr/>
          <p:nvPr/>
        </p:nvSpPr>
        <p:spPr>
          <a:xfrm rot="16200000">
            <a:off x="3036615" y="2278039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Discountfaktor</a:t>
            </a:r>
          </a:p>
          <a:p>
            <a:r>
              <a:rPr lang="de-DE" smtClean="0"/>
              <a:t>Start Policy </a:t>
            </a:r>
          </a:p>
          <a:p>
            <a:endParaRPr lang="de-DE" smtClean="0"/>
          </a:p>
          <a:p>
            <a:r>
              <a:rPr lang="de-DE" smtClean="0"/>
              <a:t>Policy Iteration:</a:t>
            </a:r>
          </a:p>
          <a:p>
            <a:pPr lvl="1"/>
            <a:r>
              <a:rPr lang="de-DE" smtClean="0"/>
              <a:t>Berechne</a:t>
            </a:r>
            <a:br>
              <a:rPr lang="de-DE" smtClean="0"/>
            </a:br>
            <a:r>
              <a:rPr lang="de-DE" smtClean="0"/>
              <a:t>durch Folge von Approximationen </a:t>
            </a:r>
          </a:p>
          <a:p>
            <a:endParaRPr lang="de-DE" smtClean="0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83768" y="3501008"/>
          <a:ext cx="513835" cy="432048"/>
        </p:xfrm>
        <a:graphic>
          <a:graphicData uri="http://schemas.openxmlformats.org/presentationml/2006/ole">
            <p:oleObj spid="_x0000_s10244" name="Equation" r:id="rId6" imgW="241200" imgH="203040" progId="Equation.DSMT4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451225" y="4149725"/>
          <a:ext cx="431800" cy="433388"/>
        </p:xfrm>
        <a:graphic>
          <a:graphicData uri="http://schemas.openxmlformats.org/presentationml/2006/ole">
            <p:oleObj spid="_x0000_s10245" name="Equation" r:id="rId7" imgW="203040" imgH="203040" progId="Equation.DSMT4">
              <p:embed/>
            </p:oleObj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6256338" y="1700213"/>
          <a:ext cx="720725" cy="723900"/>
        </p:xfrm>
        <a:graphic>
          <a:graphicData uri="http://schemas.openxmlformats.org/presentationml/2006/ole">
            <p:oleObj spid="_x0000_s10246" name="Equation" r:id="rId8" imgW="203040" imgH="20304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268417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0..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0.66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0.59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0.53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0.48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0.43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0.73</a:t>
                      </a:r>
                      <a:endParaRPr lang="de-DE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0.81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0" name="Objekt 59"/>
          <p:cNvGraphicFramePr>
            <a:graphicFrameLocks noChangeAspect="1"/>
          </p:cNvGraphicFramePr>
          <p:nvPr/>
        </p:nvGraphicFramePr>
        <p:xfrm>
          <a:off x="2555776" y="2276872"/>
          <a:ext cx="314325" cy="433388"/>
        </p:xfrm>
        <a:graphic>
          <a:graphicData uri="http://schemas.openxmlformats.org/presentationml/2006/ole">
            <p:oleObj spid="_x0000_s11266" name="Equation" r:id="rId4" imgW="164880" imgH="228600" progId="Equation.DSMT4">
              <p:embed/>
            </p:oleObj>
          </a:graphicData>
        </a:graphic>
      </p:graphicFrame>
      <p:graphicFrame>
        <p:nvGraphicFramePr>
          <p:cNvPr id="62" name="Object 4"/>
          <p:cNvGraphicFramePr>
            <a:graphicFrameLocks noChangeAspect="1"/>
          </p:cNvGraphicFramePr>
          <p:nvPr/>
        </p:nvGraphicFramePr>
        <p:xfrm>
          <a:off x="2987824" y="1772816"/>
          <a:ext cx="1073150" cy="449263"/>
        </p:xfrm>
        <a:graphic>
          <a:graphicData uri="http://schemas.openxmlformats.org/presentationml/2006/ole">
            <p:oleObj spid="_x0000_s11267" name="Equation" r:id="rId5" imgW="482400" imgH="203040" progId="Equation.DSMT4">
              <p:embed/>
            </p:oleObj>
          </a:graphicData>
        </a:graphic>
      </p:graphicFrame>
      <p:sp>
        <p:nvSpPr>
          <p:cNvPr id="63" name="Pfeil nach unten 62"/>
          <p:cNvSpPr/>
          <p:nvPr/>
        </p:nvSpPr>
        <p:spPr>
          <a:xfrm rot="16200000">
            <a:off x="3036615" y="2278039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863484" cy="4710114"/>
          </a:xfrm>
        </p:spPr>
        <p:txBody>
          <a:bodyPr/>
          <a:lstStyle/>
          <a:p>
            <a:r>
              <a:rPr lang="de-DE" smtClean="0"/>
              <a:t>Discountfaktor</a:t>
            </a:r>
          </a:p>
          <a:p>
            <a:r>
              <a:rPr lang="de-DE" smtClean="0"/>
              <a:t>Start Policy </a:t>
            </a:r>
          </a:p>
          <a:p>
            <a:endParaRPr lang="de-DE" smtClean="0"/>
          </a:p>
          <a:p>
            <a:r>
              <a:rPr lang="de-DE" smtClean="0"/>
              <a:t>Policy Iteration:</a:t>
            </a:r>
          </a:p>
          <a:p>
            <a:pPr lvl="1"/>
            <a:r>
              <a:rPr lang="de-DE" smtClean="0"/>
              <a:t>Berechne</a:t>
            </a:r>
            <a:br>
              <a:rPr lang="de-DE" smtClean="0"/>
            </a:br>
            <a:r>
              <a:rPr lang="de-DE" smtClean="0"/>
              <a:t>durch Folge von Approximationen</a:t>
            </a:r>
          </a:p>
          <a:p>
            <a:pPr lvl="1"/>
            <a:r>
              <a:rPr lang="de-DE" smtClean="0"/>
              <a:t>Policy Improvement:</a:t>
            </a:r>
            <a:br>
              <a:rPr lang="de-DE" smtClean="0"/>
            </a:br>
            <a:r>
              <a:rPr lang="de-DE" smtClean="0"/>
              <a:t>Berechne greedy Policy</a:t>
            </a:r>
          </a:p>
          <a:p>
            <a:pPr lvl="1">
              <a:buNone/>
            </a:pPr>
            <a:endParaRPr lang="de-DE" smtClean="0"/>
          </a:p>
        </p:txBody>
      </p:sp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2483768" y="3501008"/>
          <a:ext cx="513835" cy="432048"/>
        </p:xfrm>
        <a:graphic>
          <a:graphicData uri="http://schemas.openxmlformats.org/presentationml/2006/ole">
            <p:oleObj spid="_x0000_s11268" name="Equation" r:id="rId6" imgW="241200" imgH="203040" progId="Equation.DSMT4">
              <p:embed/>
            </p:oleObj>
          </a:graphicData>
        </a:graphic>
      </p:graphicFrame>
      <p:graphicFrame>
        <p:nvGraphicFramePr>
          <p:cNvPr id="6151" name="Object 7"/>
          <p:cNvGraphicFramePr>
            <a:graphicFrameLocks noChangeAspect="1"/>
          </p:cNvGraphicFramePr>
          <p:nvPr/>
        </p:nvGraphicFramePr>
        <p:xfrm>
          <a:off x="3451225" y="4149725"/>
          <a:ext cx="431800" cy="433388"/>
        </p:xfrm>
        <a:graphic>
          <a:graphicData uri="http://schemas.openxmlformats.org/presentationml/2006/ole">
            <p:oleObj spid="_x0000_s11269" name="Equation" r:id="rId7" imgW="203040" imgH="203040" progId="Equation.DSMT4">
              <p:embed/>
            </p:oleObj>
          </a:graphicData>
        </a:graphic>
      </p:graphicFrame>
      <p:sp>
        <p:nvSpPr>
          <p:cNvPr id="88" name="Pfeil nach unten 87"/>
          <p:cNvSpPr/>
          <p:nvPr/>
        </p:nvSpPr>
        <p:spPr>
          <a:xfrm>
            <a:off x="5556449" y="2924944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Pfeil nach unten 88"/>
          <p:cNvSpPr/>
          <p:nvPr/>
        </p:nvSpPr>
        <p:spPr>
          <a:xfrm>
            <a:off x="5556449" y="350100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0" name="Pfeil nach unten 89"/>
          <p:cNvSpPr/>
          <p:nvPr/>
        </p:nvSpPr>
        <p:spPr>
          <a:xfrm>
            <a:off x="5556449" y="414908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1" name="Pfeil nach unten 90"/>
          <p:cNvSpPr/>
          <p:nvPr/>
        </p:nvSpPr>
        <p:spPr>
          <a:xfrm>
            <a:off x="5556449" y="47971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2" name="Pfeil nach unten 91"/>
          <p:cNvSpPr/>
          <p:nvPr/>
        </p:nvSpPr>
        <p:spPr>
          <a:xfrm>
            <a:off x="6204521" y="2924944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3" name="Pfeil nach unten 92"/>
          <p:cNvSpPr/>
          <p:nvPr/>
        </p:nvSpPr>
        <p:spPr>
          <a:xfrm>
            <a:off x="6204521" y="350100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4" name="Pfeil nach unten 93"/>
          <p:cNvSpPr/>
          <p:nvPr/>
        </p:nvSpPr>
        <p:spPr>
          <a:xfrm>
            <a:off x="6204521" y="414908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5" name="Pfeil nach unten 94"/>
          <p:cNvSpPr/>
          <p:nvPr/>
        </p:nvSpPr>
        <p:spPr>
          <a:xfrm>
            <a:off x="6204521" y="47971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6" name="Pfeil nach unten 95"/>
          <p:cNvSpPr/>
          <p:nvPr/>
        </p:nvSpPr>
        <p:spPr>
          <a:xfrm>
            <a:off x="6780585" y="2924944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7" name="Pfeil nach unten 96"/>
          <p:cNvSpPr/>
          <p:nvPr/>
        </p:nvSpPr>
        <p:spPr>
          <a:xfrm>
            <a:off x="6780585" y="350100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Pfeil nach unten 97"/>
          <p:cNvSpPr/>
          <p:nvPr/>
        </p:nvSpPr>
        <p:spPr>
          <a:xfrm>
            <a:off x="6780585" y="414908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9" name="Pfeil nach unten 98"/>
          <p:cNvSpPr/>
          <p:nvPr/>
        </p:nvSpPr>
        <p:spPr>
          <a:xfrm>
            <a:off x="6780585" y="47971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0" name="Pfeil nach unten 99"/>
          <p:cNvSpPr/>
          <p:nvPr/>
        </p:nvSpPr>
        <p:spPr>
          <a:xfrm>
            <a:off x="7428657" y="2924944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1" name="Pfeil nach unten 100"/>
          <p:cNvSpPr/>
          <p:nvPr/>
        </p:nvSpPr>
        <p:spPr>
          <a:xfrm>
            <a:off x="7428657" y="350100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2" name="Pfeil nach unten 101"/>
          <p:cNvSpPr/>
          <p:nvPr/>
        </p:nvSpPr>
        <p:spPr>
          <a:xfrm>
            <a:off x="7428657" y="414908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3" name="Pfeil nach unten 102"/>
          <p:cNvSpPr/>
          <p:nvPr/>
        </p:nvSpPr>
        <p:spPr>
          <a:xfrm>
            <a:off x="7428657" y="47971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Pfeil nach unten 103"/>
          <p:cNvSpPr/>
          <p:nvPr/>
        </p:nvSpPr>
        <p:spPr>
          <a:xfrm>
            <a:off x="8076729" y="2924944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Pfeil nach unten 104"/>
          <p:cNvSpPr/>
          <p:nvPr/>
        </p:nvSpPr>
        <p:spPr>
          <a:xfrm>
            <a:off x="8076729" y="3501008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6" name="Pfeil nach unten 105"/>
          <p:cNvSpPr/>
          <p:nvPr/>
        </p:nvSpPr>
        <p:spPr>
          <a:xfrm>
            <a:off x="8076729" y="4149080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Pfeil nach unten 106"/>
          <p:cNvSpPr/>
          <p:nvPr/>
        </p:nvSpPr>
        <p:spPr>
          <a:xfrm>
            <a:off x="8076729" y="4797152"/>
            <a:ext cx="216024" cy="36004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" name="Gruppieren 33"/>
          <p:cNvGrpSpPr/>
          <p:nvPr/>
        </p:nvGrpSpPr>
        <p:grpSpPr>
          <a:xfrm>
            <a:off x="6588224" y="4365104"/>
            <a:ext cx="216024" cy="2232248"/>
            <a:chOff x="6444208" y="3717032"/>
            <a:chExt cx="216024" cy="2232248"/>
          </a:xfrm>
          <a:scene3d>
            <a:camera prst="orthographicFront">
              <a:rot lat="0" lon="0" rev="5400000"/>
            </a:camera>
            <a:lightRig rig="threePt" dir="t"/>
          </a:scene3d>
        </p:grpSpPr>
        <p:sp>
          <p:nvSpPr>
            <p:cNvPr id="109" name="Pfeil nach unten 108"/>
            <p:cNvSpPr/>
            <p:nvPr/>
          </p:nvSpPr>
          <p:spPr>
            <a:xfrm>
              <a:off x="6444208" y="3717032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0" name="Pfeil nach unten 109"/>
            <p:cNvSpPr/>
            <p:nvPr/>
          </p:nvSpPr>
          <p:spPr>
            <a:xfrm>
              <a:off x="6444208" y="4293096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Pfeil nach unten 110"/>
            <p:cNvSpPr/>
            <p:nvPr/>
          </p:nvSpPr>
          <p:spPr>
            <a:xfrm>
              <a:off x="6444208" y="4941168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Pfeil nach unten 111"/>
            <p:cNvSpPr/>
            <p:nvPr/>
          </p:nvSpPr>
          <p:spPr>
            <a:xfrm>
              <a:off x="6444208" y="5589240"/>
              <a:ext cx="216024" cy="36004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6204521" y="1557684"/>
          <a:ext cx="936104" cy="791196"/>
        </p:xfrm>
        <a:graphic>
          <a:graphicData uri="http://schemas.openxmlformats.org/presentationml/2006/ole">
            <p:oleObj spid="_x0000_s11270" name="Equation" r:id="rId8" imgW="241200" imgH="203040" progId="Equation.DSMT4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4309195" y="4869160"/>
          <a:ext cx="455166" cy="542620"/>
        </p:xfrm>
        <a:graphic>
          <a:graphicData uri="http://schemas.openxmlformats.org/presentationml/2006/ole">
            <p:oleObj spid="_x0000_s11271" name="Equation" r:id="rId9" imgW="19044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90048" cy="4648200"/>
          </a:xfrm>
        </p:spPr>
        <p:txBody>
          <a:bodyPr/>
          <a:lstStyle/>
          <a:p>
            <a:r>
              <a:rPr lang="de-DE" dirty="0" smtClean="0"/>
              <a:t>Reinforcement Learning. An </a:t>
            </a:r>
            <a:r>
              <a:rPr lang="de-DE" dirty="0" err="1" smtClean="0"/>
              <a:t>Introduction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von Richard S. Sutton und Andrew G. </a:t>
            </a:r>
            <a:r>
              <a:rPr lang="de-DE" dirty="0" err="1" smtClean="0"/>
              <a:t>Barto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i="1" dirty="0" smtClean="0">
                <a:hlinkClick r:id="rId3"/>
              </a:rPr>
              <a:t>http://www.cse.iitm.ac.in/~cs670/book/the-book.html</a:t>
            </a:r>
            <a:endParaRPr lang="de-DE" i="1" dirty="0" smtClean="0"/>
          </a:p>
          <a:p>
            <a:endParaRPr lang="de-DE" i="1" dirty="0" smtClean="0"/>
          </a:p>
          <a:p>
            <a:r>
              <a:rPr lang="de-DE" dirty="0" err="1" smtClean="0"/>
              <a:t>Tutorials</a:t>
            </a:r>
            <a:r>
              <a:rPr lang="de-DE" dirty="0" smtClean="0"/>
              <a:t> auf </a:t>
            </a:r>
            <a:r>
              <a:rPr lang="de-DE" i="1" dirty="0" smtClean="0"/>
              <a:t>videolectures.net</a:t>
            </a:r>
          </a:p>
          <a:p>
            <a:pPr lvl="1"/>
            <a:r>
              <a:rPr lang="de-DE" dirty="0" smtClean="0"/>
              <a:t>z.B. von Csaba </a:t>
            </a:r>
            <a:r>
              <a:rPr lang="de-DE" dirty="0" err="1" smtClean="0"/>
              <a:t>Szepesvari</a:t>
            </a:r>
            <a:r>
              <a:rPr lang="de-DE" dirty="0" smtClean="0"/>
              <a:t> oder </a:t>
            </a:r>
            <a:r>
              <a:rPr lang="de-DE" dirty="0" err="1" smtClean="0"/>
              <a:t>Satinder</a:t>
            </a:r>
            <a:r>
              <a:rPr lang="de-DE" dirty="0" smtClean="0"/>
              <a:t> Singh </a:t>
            </a:r>
          </a:p>
          <a:p>
            <a:endParaRPr lang="de-DE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Value Iteration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484784"/>
            <a:ext cx="7543800" cy="4648200"/>
          </a:xfrm>
        </p:spPr>
        <p:txBody>
          <a:bodyPr/>
          <a:lstStyle/>
          <a:p>
            <a:r>
              <a:rPr lang="de-DE" dirty="0" smtClean="0"/>
              <a:t>Value Iteration für das Kontrollproblem.</a:t>
            </a:r>
          </a:p>
          <a:p>
            <a:r>
              <a:rPr lang="de-DE" dirty="0" smtClean="0"/>
              <a:t>Für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baseline="30000" dirty="0" smtClean="0">
                <a:latin typeface="cmmi10" pitchFamily="34" charset="0"/>
              </a:rPr>
              <a:t> </a:t>
            </a:r>
            <a:r>
              <a:rPr lang="de-DE" baseline="30000" dirty="0" smtClean="0"/>
              <a:t>*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für 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/>
              <a:t>*</a:t>
            </a:r>
            <a:r>
              <a:rPr lang="de-DE" dirty="0" smtClean="0"/>
              <a:t> 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Konvergiert gegen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baseline="30000" dirty="0" smtClean="0"/>
              <a:t>* </a:t>
            </a:r>
            <a:r>
              <a:rPr lang="de-DE" dirty="0" smtClean="0"/>
              <a:t>bzw. 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>
                <a:latin typeface="Arial"/>
              </a:rPr>
              <a:t>*</a:t>
            </a:r>
            <a:r>
              <a:rPr lang="de-DE" dirty="0" smtClean="0"/>
              <a:t> für </a:t>
            </a:r>
            <a:r>
              <a:rPr lang="de-DE" dirty="0" smtClean="0">
                <a:latin typeface="cmmi10" pitchFamily="34" charset="0"/>
              </a:rPr>
              <a:t>k</a:t>
            </a:r>
            <a:r>
              <a:rPr lang="de-DE" dirty="0" smtClean="0">
                <a:latin typeface="Symbol"/>
                <a:sym typeface="Symbol"/>
              </a:rPr>
              <a:t></a:t>
            </a:r>
            <a:r>
              <a:rPr lang="de-DE" dirty="0" smtClean="0">
                <a:latin typeface="cmsy10"/>
                <a:sym typeface="Symbol"/>
              </a:rPr>
              <a:t>1</a:t>
            </a:r>
            <a:endParaRPr lang="de-DE" dirty="0" smtClean="0">
              <a:latin typeface="cmsy10"/>
            </a:endParaRPr>
          </a:p>
          <a:p>
            <a:pPr>
              <a:buNone/>
            </a:pPr>
            <a:endParaRPr lang="de-DE" dirty="0" smtClean="0"/>
          </a:p>
          <a:p>
            <a:endParaRPr lang="de-DE" dirty="0"/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115616" y="2591374"/>
            <a:ext cx="7057644" cy="693610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187624" y="4653136"/>
            <a:ext cx="6682549" cy="6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TD(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Updateregel:</a:t>
            </a:r>
          </a:p>
          <a:p>
            <a:pPr>
              <a:spcBef>
                <a:spcPts val="4200"/>
              </a:spcBef>
            </a:pPr>
            <a:r>
              <a:rPr lang="de-DE" dirty="0" smtClean="0"/>
              <a:t>TD(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 Update:</a:t>
            </a:r>
          </a:p>
          <a:p>
            <a:pPr>
              <a:spcBef>
                <a:spcPts val="3600"/>
              </a:spcBef>
            </a:pPr>
            <a:r>
              <a:rPr lang="de-DE" dirty="0" smtClean="0"/>
              <a:t>0</a:t>
            </a:r>
            <a:r>
              <a:rPr lang="de-DE" dirty="0" smtClean="0">
                <a:latin typeface="cmsy10"/>
              </a:rPr>
              <a:t>·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>
                <a:latin typeface="cmsy10"/>
              </a:rPr>
              <a:t>·</a:t>
            </a:r>
            <a:r>
              <a:rPr lang="de-DE" dirty="0" smtClean="0"/>
              <a:t>1 interpoliert zwischen 1-step und MC. </a:t>
            </a:r>
            <a:endParaRPr lang="de-DE" dirty="0"/>
          </a:p>
        </p:txBody>
      </p:sp>
      <p:pic>
        <p:nvPicPr>
          <p:cNvPr id="11" name="Grafik 10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937493" y="1268760"/>
            <a:ext cx="7450931" cy="2452306"/>
          </a:xfrm>
          <a:prstGeom prst="rect">
            <a:avLst/>
          </a:prstGeom>
        </p:spPr>
      </p:pic>
      <p:pic>
        <p:nvPicPr>
          <p:cNvPr id="6" name="Grafik 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635896" y="4869160"/>
            <a:ext cx="3682460" cy="736092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00189" y="4149080"/>
            <a:ext cx="4412171" cy="2935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Eligibility</a:t>
            </a:r>
            <a:r>
              <a:rPr lang="de-DE" dirty="0" smtClean="0"/>
              <a:t> </a:t>
            </a:r>
            <a:r>
              <a:rPr lang="de-DE" dirty="0" err="1" smtClean="0"/>
              <a:t>Traces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484784"/>
            <a:ext cx="7543800" cy="4648200"/>
          </a:xfrm>
        </p:spPr>
        <p:txBody>
          <a:bodyPr/>
          <a:lstStyle/>
          <a:p>
            <a:r>
              <a:rPr lang="de-DE" dirty="0" smtClean="0"/>
              <a:t>Algorithmische Sicht auf TD(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</a:t>
            </a:r>
          </a:p>
          <a:p>
            <a:r>
              <a:rPr lang="de-DE" dirty="0" smtClean="0"/>
              <a:t>Einführung eines zusätzlichen Speichers </a:t>
            </a:r>
            <a:r>
              <a:rPr lang="de-DE" dirty="0" smtClean="0">
                <a:latin typeface="cmmi10" pitchFamily="34" charset="0"/>
              </a:rPr>
              <a:t>e</a:t>
            </a:r>
            <a:r>
              <a:rPr lang="de-DE" dirty="0" smtClean="0"/>
              <a:t>(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) für jeden Zustand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>
                <a:latin typeface="cmsy10"/>
              </a:rPr>
              <a:t>2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. </a:t>
            </a:r>
          </a:p>
          <a:p>
            <a:r>
              <a:rPr lang="de-DE" dirty="0" smtClean="0"/>
              <a:t>Nach Beobachtung &lt;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dirty="0" smtClean="0">
                <a:latin typeface="Arial Narrow"/>
              </a:rPr>
              <a:t>,</a:t>
            </a:r>
            <a:r>
              <a:rPr lang="de-DE" dirty="0" smtClean="0">
                <a:latin typeface="cmmi10" pitchFamily="34" charset="0"/>
              </a:rPr>
              <a:t>a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dirty="0" smtClean="0">
                <a:latin typeface="Arial Narrow"/>
              </a:rPr>
              <a:t>,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dirty="0" smtClean="0">
                <a:latin typeface="Arial Narrow"/>
              </a:rPr>
              <a:t>,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baseline="-25000" dirty="0" smtClean="0">
                <a:latin typeface="Arial"/>
              </a:rPr>
              <a:t>+</a:t>
            </a:r>
            <a:r>
              <a:rPr lang="de-DE" baseline="-25000" dirty="0" smtClean="0">
                <a:latin typeface="cmmi10" pitchFamily="34" charset="0"/>
              </a:rPr>
              <a:t>1</a:t>
            </a:r>
            <a:r>
              <a:rPr lang="de-DE" dirty="0" smtClean="0"/>
              <a:t>&gt;, berechne</a:t>
            </a:r>
          </a:p>
          <a:p>
            <a:endParaRPr lang="de-DE" dirty="0" smtClean="0"/>
          </a:p>
          <a:p>
            <a:endParaRPr lang="de-DE" dirty="0" smtClean="0"/>
          </a:p>
          <a:p>
            <a:pPr>
              <a:spcBef>
                <a:spcPts val="1800"/>
              </a:spcBef>
            </a:pPr>
            <a:r>
              <a:rPr lang="de-DE" dirty="0" smtClean="0"/>
              <a:t>Update für alle Zustände </a:t>
            </a:r>
          </a:p>
          <a:p>
            <a:endParaRPr lang="de-DE" dirty="0" smtClean="0">
              <a:latin typeface="cmmi10" pitchFamily="34" charset="0"/>
            </a:endParaRPr>
          </a:p>
          <a:p>
            <a:endParaRPr lang="de-DE" dirty="0" smtClean="0">
              <a:latin typeface="cmmi10" pitchFamily="34" charset="0"/>
            </a:endParaRPr>
          </a:p>
          <a:p>
            <a:endParaRPr lang="de-DE" dirty="0" smtClean="0">
              <a:latin typeface="cmmi10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2216" y="4519328"/>
            <a:ext cx="3484240" cy="14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337586" y="3264973"/>
            <a:ext cx="3954494" cy="668083"/>
          </a:xfrm>
          <a:prstGeom prst="rect">
            <a:avLst/>
          </a:prstGeom>
        </p:spPr>
      </p:pic>
      <p:pic>
        <p:nvPicPr>
          <p:cNvPr id="9" name="Grafik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403648" y="4777141"/>
            <a:ext cx="3104388" cy="66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Lernen einer optimalen </a:t>
            </a:r>
            <a:r>
              <a:rPr lang="de-DE" dirty="0" err="1" smtClean="0"/>
              <a:t>Policy</a:t>
            </a:r>
            <a:r>
              <a:rPr lang="de-DE" dirty="0" smtClean="0"/>
              <a:t>.</a:t>
            </a:r>
          </a:p>
          <a:p>
            <a:pPr lvl="1"/>
            <a:r>
              <a:rPr lang="de-DE" dirty="0" smtClean="0"/>
              <a:t>Oder bestmögliche Approximation.</a:t>
            </a:r>
          </a:p>
          <a:p>
            <a:endParaRPr lang="de-DE" dirty="0" smtClean="0"/>
          </a:p>
          <a:p>
            <a:r>
              <a:rPr lang="de-DE" dirty="0" smtClean="0"/>
              <a:t>Optimales Lernen: Möglichst wenige Fehler während des Lernen.</a:t>
            </a:r>
          </a:p>
          <a:p>
            <a:pPr lvl="1"/>
            <a:r>
              <a:rPr lang="de-DE" dirty="0" smtClean="0"/>
              <a:t>Exploration / </a:t>
            </a:r>
            <a:r>
              <a:rPr lang="de-DE" dirty="0" err="1" smtClean="0"/>
              <a:t>Exploitation</a:t>
            </a:r>
            <a:r>
              <a:rPr lang="de-DE" dirty="0" smtClean="0"/>
              <a:t> Problem.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Exploration / </a:t>
            </a:r>
            <a:r>
              <a:rPr lang="de-DE" dirty="0" err="1" smtClean="0"/>
              <a:t>Exploitation</a:t>
            </a:r>
            <a:r>
              <a:rPr lang="de-DE" dirty="0" smtClean="0"/>
              <a:t>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Tradeoff</a:t>
            </a:r>
            <a:r>
              <a:rPr lang="de-DE" dirty="0" smtClean="0"/>
              <a:t> zwischen 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Verfolgen der derzeit besten </a:t>
            </a:r>
            <a:r>
              <a:rPr lang="de-DE" dirty="0" err="1" smtClean="0"/>
              <a:t>Policy</a:t>
            </a:r>
            <a:r>
              <a:rPr lang="de-DE" dirty="0" smtClean="0"/>
              <a:t>, um den (</a:t>
            </a:r>
            <a:r>
              <a:rPr lang="de-DE" dirty="0" err="1" smtClean="0"/>
              <a:t>greedy</a:t>
            </a:r>
            <a:r>
              <a:rPr lang="de-DE" dirty="0" smtClean="0"/>
              <a:t>) Gewinn zu maximieren. </a:t>
            </a:r>
            <a:br>
              <a:rPr lang="de-DE" dirty="0" smtClean="0"/>
            </a:br>
            <a:r>
              <a:rPr lang="de-DE" dirty="0" smtClean="0"/>
              <a:t>(</a:t>
            </a:r>
            <a:r>
              <a:rPr lang="de-DE" dirty="0" err="1" smtClean="0"/>
              <a:t>Exploitation</a:t>
            </a:r>
            <a:r>
              <a:rPr lang="de-DE" dirty="0" smtClean="0"/>
              <a:t>)</a:t>
            </a:r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und Erkunden derzeit suboptimaler Aktionen, über deren Wert noch Unsicherheit besteht, um eine potentiell bessere </a:t>
            </a:r>
            <a:r>
              <a:rPr lang="de-DE" dirty="0" err="1" smtClean="0"/>
              <a:t>Policy</a:t>
            </a:r>
            <a:r>
              <a:rPr lang="de-DE" dirty="0" smtClean="0"/>
              <a:t> zu finden. </a:t>
            </a:r>
            <a:br>
              <a:rPr lang="de-DE" dirty="0" smtClean="0"/>
            </a:br>
            <a:r>
              <a:rPr lang="de-DE" dirty="0" smtClean="0"/>
              <a:t>(Exploration)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Bandit 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447800"/>
            <a:ext cx="7546032" cy="4648200"/>
          </a:xfrm>
        </p:spPr>
        <p:txBody>
          <a:bodyPr/>
          <a:lstStyle/>
          <a:p>
            <a:r>
              <a:rPr lang="de-DE" dirty="0" smtClean="0"/>
              <a:t>n-</a:t>
            </a:r>
            <a:r>
              <a:rPr lang="de-DE" dirty="0" err="1" smtClean="0"/>
              <a:t>armed</a:t>
            </a:r>
            <a:r>
              <a:rPr lang="de-DE" dirty="0" smtClean="0"/>
              <a:t> </a:t>
            </a:r>
            <a:r>
              <a:rPr lang="de-DE" dirty="0" err="1" smtClean="0"/>
              <a:t>bandit</a:t>
            </a:r>
            <a:r>
              <a:rPr lang="de-DE" dirty="0" smtClean="0"/>
              <a:t> Problem:</a:t>
            </a:r>
          </a:p>
          <a:p>
            <a:pPr lvl="1"/>
            <a:r>
              <a:rPr lang="de-DE" dirty="0" smtClean="0"/>
              <a:t>n Aktionen (Hebel) .</a:t>
            </a:r>
          </a:p>
          <a:p>
            <a:pPr lvl="1"/>
            <a:r>
              <a:rPr lang="de-DE" dirty="0" smtClean="0"/>
              <a:t>Jede Aktion anderen erwarteten Gewinn.</a:t>
            </a:r>
          </a:p>
          <a:p>
            <a:pPr lvl="1"/>
            <a:r>
              <a:rPr lang="de-DE" dirty="0" smtClean="0"/>
              <a:t>Erwartete Gewinne unbekannt.</a:t>
            </a:r>
          </a:p>
          <a:p>
            <a:pPr lvl="1"/>
            <a:r>
              <a:rPr lang="de-DE" dirty="0" smtClean="0"/>
              <a:t>Problem: Finde beste Aktion durch Ausprobieren, ohne </a:t>
            </a:r>
            <a:r>
              <a:rPr lang="de-DE" smtClean="0"/>
              <a:t>dabei zuviel </a:t>
            </a:r>
            <a:r>
              <a:rPr lang="de-DE" dirty="0" smtClean="0"/>
              <a:t>zu verlieren.</a:t>
            </a:r>
          </a:p>
          <a:p>
            <a:endParaRPr lang="de-DE" dirty="0" smtClean="0"/>
          </a:p>
          <a:p>
            <a:r>
              <a:rPr lang="de-DE" dirty="0" smtClean="0"/>
              <a:t>Erwarteter Gewinn für Aktion a ist 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>
                <a:latin typeface="Arial"/>
              </a:rPr>
              <a:t>*</a:t>
            </a:r>
            <a:r>
              <a:rPr lang="de-DE" dirty="0" smtClean="0"/>
              <a:t>(</a:t>
            </a:r>
            <a:r>
              <a:rPr lang="de-DE" dirty="0" smtClean="0">
                <a:latin typeface="cmmi10" pitchFamily="34" charset="0"/>
              </a:rPr>
              <a:t>a</a:t>
            </a:r>
            <a:r>
              <a:rPr lang="de-DE" dirty="0" smtClean="0"/>
              <a:t>).</a:t>
            </a:r>
          </a:p>
          <a:p>
            <a:r>
              <a:rPr lang="de-DE" dirty="0" smtClean="0"/>
              <a:t>Schätzung des erwarteten Gewinns nach </a:t>
            </a:r>
            <a:r>
              <a:rPr lang="de-DE" dirty="0" smtClean="0">
                <a:latin typeface="cmmi10" pitchFamily="34" charset="0"/>
              </a:rPr>
              <a:t>t</a:t>
            </a:r>
            <a:r>
              <a:rPr lang="de-DE" dirty="0" smtClean="0"/>
              <a:t> Versuchen: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327428" y="5217190"/>
            <a:ext cx="3836860" cy="660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Greedy</a:t>
            </a:r>
            <a:r>
              <a:rPr lang="de-DE" dirty="0" smtClean="0"/>
              <a:t> und </a:t>
            </a:r>
            <a:r>
              <a:rPr lang="de-DE" dirty="0" smtClean="0">
                <a:latin typeface="cmmi10"/>
              </a:rPr>
              <a:t>²</a:t>
            </a:r>
            <a:r>
              <a:rPr lang="de-DE" dirty="0" smtClean="0"/>
              <a:t>-greedy </a:t>
            </a:r>
            <a:r>
              <a:rPr lang="de-DE" dirty="0" err="1" smtClean="0"/>
              <a:t>Policies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Greedy</a:t>
            </a:r>
            <a:r>
              <a:rPr lang="de-DE" dirty="0" smtClean="0"/>
              <a:t>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²</a:t>
            </a:r>
            <a:r>
              <a:rPr lang="de-DE" dirty="0" smtClean="0"/>
              <a:t>-greedy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>
                <a:latin typeface="cmmi10"/>
              </a:rPr>
              <a:t>²</a:t>
            </a:r>
            <a:r>
              <a:rPr lang="de-DE" dirty="0" smtClean="0"/>
              <a:t>-greedy lässt zufällige Explorationsschritte zu.</a:t>
            </a:r>
            <a:endParaRPr lang="de-DE" dirty="0"/>
          </a:p>
        </p:txBody>
      </p:sp>
      <p:pic>
        <p:nvPicPr>
          <p:cNvPr id="4" name="Grafik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88354" y="1916832"/>
            <a:ext cx="2187702" cy="379285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475656" y="3429000"/>
            <a:ext cx="6644830" cy="67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1677" y="1340768"/>
            <a:ext cx="4761388" cy="4705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cmmi10"/>
              </a:rPr>
              <a:t>²</a:t>
            </a:r>
            <a:r>
              <a:rPr lang="de-DE" dirty="0" smtClean="0"/>
              <a:t>-greedy </a:t>
            </a:r>
            <a:r>
              <a:rPr lang="de-DE" dirty="0" err="1" smtClean="0"/>
              <a:t>Policies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560" y="1447800"/>
            <a:ext cx="7543800" cy="4648200"/>
          </a:xfrm>
        </p:spPr>
        <p:txBody>
          <a:bodyPr/>
          <a:lstStyle/>
          <a:p>
            <a:r>
              <a:rPr lang="de-DE" dirty="0" smtClean="0"/>
              <a:t>10-armed </a:t>
            </a:r>
            <a:r>
              <a:rPr lang="de-DE" dirty="0" err="1" smtClean="0"/>
              <a:t>bandit</a:t>
            </a:r>
            <a:endParaRPr lang="de-DE" dirty="0" smtClean="0"/>
          </a:p>
          <a:p>
            <a:r>
              <a:rPr lang="de-DE" dirty="0" smtClean="0"/>
              <a:t>2000 Wiederholungen</a:t>
            </a:r>
          </a:p>
          <a:p>
            <a:r>
              <a:rPr lang="de-DE" dirty="0" smtClean="0"/>
              <a:t>Zufälliges Ziehen von </a:t>
            </a:r>
            <a:br>
              <a:rPr lang="de-DE" dirty="0" smtClean="0"/>
            </a:b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/>
              <a:t>*</a:t>
            </a:r>
            <a:r>
              <a:rPr lang="de-DE" dirty="0" smtClean="0"/>
              <a:t>(</a:t>
            </a:r>
            <a:r>
              <a:rPr lang="de-DE" dirty="0" smtClean="0">
                <a:latin typeface="cmmi10" pitchFamily="34" charset="0"/>
              </a:rPr>
              <a:t>a</a:t>
            </a:r>
            <a:r>
              <a:rPr lang="de-DE" dirty="0" smtClean="0"/>
              <a:t>) für alle a:</a:t>
            </a:r>
          </a:p>
          <a:p>
            <a:endParaRPr lang="de-DE" dirty="0" smtClean="0"/>
          </a:p>
          <a:p>
            <a:r>
              <a:rPr lang="de-DE" dirty="0" err="1" smtClean="0"/>
              <a:t>Rewards</a:t>
            </a:r>
            <a:r>
              <a:rPr lang="de-DE" dirty="0" smtClean="0"/>
              <a:t> werden </a:t>
            </a:r>
            <a:br>
              <a:rPr lang="de-DE" dirty="0" smtClean="0"/>
            </a:br>
            <a:r>
              <a:rPr lang="de-DE" dirty="0" smtClean="0"/>
              <a:t>gezogen aus</a:t>
            </a:r>
            <a:endParaRPr lang="de-DE" dirty="0"/>
          </a:p>
        </p:txBody>
      </p:sp>
      <p:pic>
        <p:nvPicPr>
          <p:cNvPr id="5" name="Grafik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547664" y="3212976"/>
            <a:ext cx="1929955" cy="287083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187624" y="4654085"/>
            <a:ext cx="2468499" cy="287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Stochastische </a:t>
            </a:r>
            <a:r>
              <a:rPr lang="de-DE" dirty="0" err="1" smtClean="0"/>
              <a:t>Policy</a:t>
            </a:r>
            <a:r>
              <a:rPr lang="de-DE" dirty="0" smtClean="0"/>
              <a:t>: </a:t>
            </a:r>
            <a:r>
              <a:rPr lang="de-DE" dirty="0" err="1" smtClean="0"/>
              <a:t>Softmax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¼</a:t>
            </a:r>
            <a:r>
              <a:rPr lang="de-DE" dirty="0" smtClean="0"/>
              <a:t> stochastische </a:t>
            </a:r>
            <a:r>
              <a:rPr lang="de-DE" dirty="0" err="1" smtClean="0"/>
              <a:t>Policy</a:t>
            </a:r>
            <a:r>
              <a:rPr lang="de-DE" dirty="0" smtClean="0"/>
              <a:t>.</a:t>
            </a:r>
          </a:p>
          <a:p>
            <a:r>
              <a:rPr lang="de-DE" dirty="0" smtClean="0"/>
              <a:t>Schätzungen sollen Einfluss auf Auswahlwahrscheinlichkeit haben.</a:t>
            </a:r>
            <a:br>
              <a:rPr lang="de-DE" dirty="0" smtClean="0"/>
            </a:br>
            <a:r>
              <a:rPr lang="de-DE" dirty="0" smtClean="0">
                <a:latin typeface="Symbol"/>
                <a:sym typeface="Symbol"/>
              </a:rPr>
              <a:t></a:t>
            </a:r>
            <a:r>
              <a:rPr lang="de-DE" dirty="0" smtClean="0"/>
              <a:t> </a:t>
            </a:r>
            <a:r>
              <a:rPr lang="de-DE" dirty="0" err="1" smtClean="0"/>
              <a:t>Softmax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Beispiel: Gibbs-Verteilung: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 </a:t>
            </a:r>
            <a:r>
              <a:rPr lang="de-DE" dirty="0" smtClean="0">
                <a:latin typeface="cmmi10"/>
              </a:rPr>
              <a:t>¿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dirty="0" smtClean="0"/>
              <a:t> ist Temperaturparameter.</a:t>
            </a:r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131840" y="4149080"/>
            <a:ext cx="2999232" cy="848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Optimismus bei Unsicherheit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 Prinzip zur Auflösung des Exploration/</a:t>
            </a:r>
            <a:r>
              <a:rPr lang="de-DE" dirty="0" err="1" smtClean="0"/>
              <a:t>Exploitation</a:t>
            </a:r>
            <a:r>
              <a:rPr lang="de-DE" dirty="0" smtClean="0"/>
              <a:t> Dilemmas ist </a:t>
            </a:r>
            <a:br>
              <a:rPr lang="de-DE" dirty="0" smtClean="0"/>
            </a:br>
            <a:r>
              <a:rPr lang="de-DE" dirty="0" smtClean="0"/>
              <a:t>„Optimismus bei Unsicherheit“.</a:t>
            </a:r>
          </a:p>
          <a:p>
            <a:endParaRPr lang="de-DE" dirty="0" smtClean="0"/>
          </a:p>
          <a:p>
            <a:r>
              <a:rPr lang="de-DE" dirty="0" smtClean="0"/>
              <a:t>Existieren auch Umgebungen, in denen Performance schlecht ist.</a:t>
            </a:r>
          </a:p>
          <a:p>
            <a:endParaRPr lang="de-DE" dirty="0" smtClean="0"/>
          </a:p>
          <a:p>
            <a:r>
              <a:rPr lang="de-DE" dirty="0" smtClean="0"/>
              <a:t>Implementierbar z.B. über sehr hohe Initialisierungswerte von 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dirty="0" smtClean="0"/>
              <a:t>.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Lernen aus Interaktionen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 bwMode="auto">
          <a:xfrm>
            <a:off x="2843808" y="1521275"/>
            <a:ext cx="2952328" cy="1330436"/>
          </a:xfrm>
          <a:prstGeom prst="roundRect">
            <a:avLst/>
          </a:prstGeom>
          <a:solidFill>
            <a:srgbClr val="92D050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dirty="0" smtClean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2400" b="1" dirty="0" smtClean="0">
                <a:latin typeface="Arial" charset="0"/>
              </a:rPr>
              <a:t>Umgebung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Smiley 9"/>
          <p:cNvSpPr/>
          <p:nvPr/>
        </p:nvSpPr>
        <p:spPr bwMode="auto">
          <a:xfrm>
            <a:off x="3347864" y="3897539"/>
            <a:ext cx="1944216" cy="2123749"/>
          </a:xfrm>
          <a:prstGeom prst="smileyFace">
            <a:avLst>
              <a:gd name="adj" fmla="val 4279"/>
            </a:avLst>
          </a:prstGeom>
          <a:solidFill>
            <a:schemeClr val="accent2">
              <a:lumMod val="75000"/>
            </a:schemeClr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sz="2400" dirty="0" smtClean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 smtClean="0">
              <a:latin typeface="Arial" charset="0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600" b="1" dirty="0" smtClean="0">
                <a:latin typeface="Arial" charset="0"/>
              </a:rPr>
              <a:t>Agent</a:t>
            </a:r>
            <a:br>
              <a:rPr lang="de-DE" sz="1600" b="1" dirty="0" smtClean="0">
                <a:latin typeface="Arial" charset="0"/>
              </a:rPr>
            </a:br>
            <a:r>
              <a:rPr lang="de-DE" sz="1600" b="1" dirty="0" smtClean="0">
                <a:latin typeface="Arial" charset="0"/>
              </a:rPr>
              <a:t>Controller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Nach rechts gekrümmter Pfeil 12"/>
          <p:cNvSpPr>
            <a:spLocks/>
          </p:cNvSpPr>
          <p:nvPr/>
        </p:nvSpPr>
        <p:spPr bwMode="auto">
          <a:xfrm>
            <a:off x="1331640" y="2169347"/>
            <a:ext cx="1440157" cy="3384000"/>
          </a:xfrm>
          <a:prstGeom prst="curvedRightArrow">
            <a:avLst/>
          </a:prstGeom>
          <a:solidFill>
            <a:schemeClr val="bg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Nach rechts gekrümmter Pfeil 13"/>
          <p:cNvSpPr>
            <a:spLocks/>
          </p:cNvSpPr>
          <p:nvPr/>
        </p:nvSpPr>
        <p:spPr bwMode="auto">
          <a:xfrm rot="10800000">
            <a:off x="5796136" y="1953323"/>
            <a:ext cx="1440157" cy="3384000"/>
          </a:xfrm>
          <a:prstGeom prst="curvedRightArrow">
            <a:avLst/>
          </a:prstGeom>
          <a:solidFill>
            <a:schemeClr val="bg2">
              <a:lumMod val="10000"/>
              <a:lumOff val="9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940152" y="353749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Aktionen</a:t>
            </a:r>
            <a:endParaRPr lang="de-DE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475656" y="3393483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bg2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de-DE" b="1" dirty="0" err="1" smtClean="0"/>
              <a:t>Reward</a:t>
            </a:r>
            <a:endParaRPr lang="de-DE" b="1" dirty="0" smtClean="0"/>
          </a:p>
          <a:p>
            <a:pPr>
              <a:buClr>
                <a:schemeClr val="bg2">
                  <a:lumMod val="50000"/>
                  <a:lumOff val="50000"/>
                </a:schemeClr>
              </a:buClr>
              <a:buFont typeface="Arial" pitchFamily="34" charset="0"/>
              <a:buChar char="•"/>
            </a:pPr>
            <a:r>
              <a:rPr lang="de-DE" b="1" dirty="0" smtClean="0"/>
              <a:t>Beobachtung</a:t>
            </a:r>
            <a:endParaRPr lang="de-D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Optimismus bei Unsicherheit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Confidence</a:t>
            </a:r>
            <a:r>
              <a:rPr lang="de-DE" dirty="0" smtClean="0"/>
              <a:t> </a:t>
            </a:r>
            <a:r>
              <a:rPr lang="de-DE" dirty="0" err="1" smtClean="0"/>
              <a:t>Bound</a:t>
            </a:r>
            <a:r>
              <a:rPr lang="de-DE" dirty="0" smtClean="0"/>
              <a:t> (UCB): [Auer et al. 02 ]</a:t>
            </a:r>
          </a:p>
          <a:p>
            <a:pPr lvl="1"/>
            <a:r>
              <a:rPr lang="de-DE" dirty="0" smtClean="0"/>
              <a:t>Angenommen, </a:t>
            </a:r>
            <a:r>
              <a:rPr lang="de-DE" dirty="0" err="1" smtClean="0"/>
              <a:t>Rewards</a:t>
            </a:r>
            <a:r>
              <a:rPr lang="de-DE" dirty="0" smtClean="0"/>
              <a:t> sind in [0,1].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Für stationäre Umgebungen und </a:t>
            </a:r>
            <a:r>
              <a:rPr lang="de-DE" dirty="0" err="1" smtClean="0"/>
              <a:t>iid</a:t>
            </a:r>
            <a:r>
              <a:rPr lang="de-DE" dirty="0" smtClean="0"/>
              <a:t> </a:t>
            </a:r>
            <a:r>
              <a:rPr lang="de-DE" dirty="0" err="1" smtClean="0"/>
              <a:t>Rewards</a:t>
            </a:r>
            <a:r>
              <a:rPr lang="de-DE" dirty="0" smtClean="0"/>
              <a:t> sehr gute Ergebnisse.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5" name="Grafik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907704" y="2888642"/>
            <a:ext cx="5472494" cy="9003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Problemstellungen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mmi10" pitchFamily="34" charset="0"/>
              </a:rPr>
              <a:t>P</a:t>
            </a:r>
            <a:r>
              <a:rPr lang="de-DE" dirty="0" smtClean="0"/>
              <a:t>,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dirty="0" smtClean="0"/>
              <a:t> bekannt. </a:t>
            </a:r>
            <a:r>
              <a:rPr lang="de-DE" dirty="0" smtClean="0">
                <a:latin typeface="cmmi10" pitchFamily="34" charset="0"/>
              </a:rPr>
              <a:t>P</a:t>
            </a:r>
            <a:r>
              <a:rPr lang="de-DE" dirty="0" smtClean="0"/>
              <a:t>(</a:t>
            </a:r>
            <a:r>
              <a:rPr lang="de-DE" dirty="0" err="1" smtClean="0">
                <a:latin typeface="cmmi10" pitchFamily="34" charset="0"/>
              </a:rPr>
              <a:t>s</a:t>
            </a:r>
            <a:r>
              <a:rPr lang="de-DE" dirty="0" err="1" smtClean="0"/>
              <a:t>‘|</a:t>
            </a:r>
            <a:r>
              <a:rPr lang="de-DE" dirty="0" err="1" smtClean="0">
                <a:latin typeface="cmmi10" pitchFamily="34" charset="0"/>
              </a:rPr>
              <a:t>s</a:t>
            </a:r>
            <a:r>
              <a:rPr lang="de-DE" dirty="0" err="1" smtClean="0"/>
              <a:t>,</a:t>
            </a:r>
            <a:r>
              <a:rPr lang="de-DE" dirty="0" err="1" smtClean="0">
                <a:latin typeface="cmmi10" pitchFamily="34" charset="0"/>
              </a:rPr>
              <a:t>a</a:t>
            </a:r>
            <a:r>
              <a:rPr lang="de-DE" dirty="0" smtClean="0"/>
              <a:t>) können abgefragt werden.</a:t>
            </a:r>
          </a:p>
          <a:p>
            <a:pPr>
              <a:spcBef>
                <a:spcPts val="2400"/>
              </a:spcBef>
            </a:pPr>
            <a:r>
              <a:rPr lang="de-DE" dirty="0" smtClean="0">
                <a:latin typeface="cmmi10" pitchFamily="34" charset="0"/>
              </a:rPr>
              <a:t>P</a:t>
            </a:r>
            <a:r>
              <a:rPr lang="de-DE" dirty="0" smtClean="0"/>
              <a:t>,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dirty="0" smtClean="0"/>
              <a:t> nicht explizit bekannt. Aber aus den Verteilungen </a:t>
            </a:r>
            <a:r>
              <a:rPr lang="de-DE" dirty="0" smtClean="0">
                <a:latin typeface="cmmi10" pitchFamily="34" charset="0"/>
              </a:rPr>
              <a:t>P</a:t>
            </a:r>
            <a:r>
              <a:rPr lang="de-DE" dirty="0" smtClean="0"/>
              <a:t>(</a:t>
            </a:r>
            <a:r>
              <a:rPr lang="de-DE" dirty="0" err="1" smtClean="0">
                <a:latin typeface="cmmi10" pitchFamily="34" charset="0"/>
              </a:rPr>
              <a:t>s</a:t>
            </a:r>
            <a:r>
              <a:rPr lang="de-DE" dirty="0" err="1" smtClean="0"/>
              <a:t>‘|</a:t>
            </a:r>
            <a:r>
              <a:rPr lang="de-DE" dirty="0" err="1" smtClean="0">
                <a:latin typeface="cmmi10" pitchFamily="34" charset="0"/>
              </a:rPr>
              <a:t>s</a:t>
            </a:r>
            <a:r>
              <a:rPr lang="de-DE" dirty="0" err="1" smtClean="0"/>
              <a:t>,</a:t>
            </a:r>
            <a:r>
              <a:rPr lang="de-DE" dirty="0" err="1" smtClean="0">
                <a:latin typeface="cmmi10" pitchFamily="34" charset="0"/>
              </a:rPr>
              <a:t>a</a:t>
            </a:r>
            <a:r>
              <a:rPr lang="de-DE" dirty="0" smtClean="0"/>
              <a:t>) kann </a:t>
            </a:r>
            <a:r>
              <a:rPr lang="de-DE" dirty="0" err="1" smtClean="0"/>
              <a:t>gesamplet</a:t>
            </a:r>
            <a:r>
              <a:rPr lang="de-DE" dirty="0" smtClean="0"/>
              <a:t> werden.  Annahme: Generatives Modell von </a:t>
            </a:r>
            <a:r>
              <a:rPr lang="de-DE" dirty="0" smtClean="0">
                <a:latin typeface="cmmi10" pitchFamily="34" charset="0"/>
              </a:rPr>
              <a:t>P</a:t>
            </a:r>
            <a:r>
              <a:rPr lang="de-DE" dirty="0" smtClean="0"/>
              <a:t> und 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dirty="0" smtClean="0"/>
              <a:t>.</a:t>
            </a:r>
          </a:p>
          <a:p>
            <a:pPr>
              <a:spcBef>
                <a:spcPts val="2400"/>
              </a:spcBef>
            </a:pPr>
            <a:r>
              <a:rPr lang="de-DE" dirty="0" smtClean="0">
                <a:latin typeface="cmmi10" pitchFamily="34" charset="0"/>
              </a:rPr>
              <a:t>P</a:t>
            </a:r>
            <a:r>
              <a:rPr lang="de-DE" dirty="0" smtClean="0"/>
              <a:t>,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dirty="0" smtClean="0"/>
              <a:t> nicht oder teilweise bekannt. Es kann Erfahrung gesammelt werden durch Interaktion mit der Umgebung. </a:t>
            </a:r>
            <a:br>
              <a:rPr lang="de-DE" dirty="0" smtClean="0"/>
            </a:br>
            <a:r>
              <a:rPr lang="de-DE" dirty="0" smtClean="0">
                <a:latin typeface="Symbol"/>
                <a:sym typeface="Symbol"/>
              </a:rPr>
              <a:t>   </a:t>
            </a:r>
            <a:r>
              <a:rPr lang="de-DE" dirty="0" smtClean="0"/>
              <a:t>Reinforcement Learning. </a:t>
            </a:r>
          </a:p>
          <a:p>
            <a:pPr>
              <a:spcBef>
                <a:spcPts val="2400"/>
              </a:spcBef>
            </a:pPr>
            <a:r>
              <a:rPr lang="de-DE" dirty="0" smtClean="0"/>
              <a:t>Batch Reinforcement Learning: Es muss von einer fixen Menge von Beispielepisoden gelernt werden.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Große und unendliche Zustandsräume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In realistischen Anwendungen sind Zustandsräume i.A. sehr groß bzw. kontinuierlich.</a:t>
            </a:r>
          </a:p>
          <a:p>
            <a:r>
              <a:rPr lang="de-DE" dirty="0" smtClean="0"/>
              <a:t>Bisherige Annahme: tabellarische Repräsentation der Value </a:t>
            </a:r>
            <a:r>
              <a:rPr lang="de-DE" dirty="0" err="1" smtClean="0"/>
              <a:t>Function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Mögliche Lösungen:</a:t>
            </a:r>
          </a:p>
          <a:p>
            <a:pPr lvl="1"/>
            <a:r>
              <a:rPr lang="de-DE" dirty="0" smtClean="0"/>
              <a:t>Planen:</a:t>
            </a:r>
          </a:p>
          <a:p>
            <a:pPr lvl="2"/>
            <a:r>
              <a:rPr lang="de-DE" dirty="0" smtClean="0"/>
              <a:t>Monte-Carlo Sampling</a:t>
            </a:r>
          </a:p>
          <a:p>
            <a:pPr lvl="2"/>
            <a:r>
              <a:rPr lang="de-DE" dirty="0" err="1" smtClean="0"/>
              <a:t>Diskretisierung</a:t>
            </a:r>
            <a:r>
              <a:rPr lang="de-DE" dirty="0" smtClean="0"/>
              <a:t> und anschließend z.B. Value Iteration</a:t>
            </a:r>
          </a:p>
          <a:p>
            <a:pPr lvl="1"/>
            <a:r>
              <a:rPr lang="de-DE" dirty="0" smtClean="0"/>
              <a:t>Approximation der Value </a:t>
            </a:r>
            <a:r>
              <a:rPr lang="de-DE" dirty="0" err="1" smtClean="0"/>
              <a:t>Function</a:t>
            </a:r>
            <a:r>
              <a:rPr lang="de-DE" dirty="0" smtClean="0"/>
              <a:t> durch Funktionsapproximationsmethoden.</a:t>
            </a:r>
          </a:p>
          <a:p>
            <a:pPr lvl="1"/>
            <a:r>
              <a:rPr lang="de-DE" dirty="0" smtClean="0"/>
              <a:t>Direktes Lernen der </a:t>
            </a:r>
            <a:r>
              <a:rPr lang="de-DE" err="1" smtClean="0"/>
              <a:t>Policy</a:t>
            </a:r>
            <a:r>
              <a:rPr lang="de-DE" smtClean="0"/>
              <a:t>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Approximation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Arten von Approximation</a:t>
            </a:r>
          </a:p>
          <a:p>
            <a:pPr lvl="1"/>
            <a:r>
              <a:rPr lang="de-DE" smtClean="0"/>
              <a:t>Repräsentation, z.B.</a:t>
            </a:r>
          </a:p>
          <a:p>
            <a:pPr lvl="2"/>
            <a:r>
              <a:rPr lang="de-DE" smtClean="0"/>
              <a:t>Value Function</a:t>
            </a:r>
          </a:p>
          <a:p>
            <a:pPr lvl="2"/>
            <a:r>
              <a:rPr lang="de-DE" smtClean="0"/>
              <a:t>Policy</a:t>
            </a:r>
          </a:p>
          <a:p>
            <a:pPr lvl="1"/>
            <a:r>
              <a:rPr lang="de-DE" smtClean="0"/>
              <a:t>Sampling</a:t>
            </a:r>
          </a:p>
          <a:p>
            <a:pPr lvl="2"/>
            <a:r>
              <a:rPr lang="de-DE" smtClean="0"/>
              <a:t>Online Lernen durch Interaktion</a:t>
            </a:r>
          </a:p>
          <a:p>
            <a:pPr lvl="2"/>
            <a:r>
              <a:rPr lang="de-DE" smtClean="0"/>
              <a:t>Samplen aus generativem Modell der Umgebung</a:t>
            </a:r>
          </a:p>
          <a:p>
            <a:pPr lvl="1"/>
            <a:r>
              <a:rPr lang="de-DE" smtClean="0"/>
              <a:t>Maximierung</a:t>
            </a:r>
          </a:p>
          <a:p>
            <a:pPr lvl="2"/>
            <a:r>
              <a:rPr lang="de-DE" smtClean="0"/>
              <a:t>Finden der besten Aktion in einem Zustand</a:t>
            </a:r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4318000" y="2276475"/>
          <a:ext cx="2092325" cy="385763"/>
        </p:xfrm>
        <a:graphic>
          <a:graphicData uri="http://schemas.openxmlformats.org/presentationml/2006/ole">
            <p:oleObj spid="_x0000_s74754" name="Equation" r:id="rId4" imgW="1307880" imgH="241200" progId="Equation.DSMT4">
              <p:embed/>
            </p:oleObj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4008438" y="2636912"/>
          <a:ext cx="2498725" cy="365125"/>
        </p:xfrm>
        <a:graphic>
          <a:graphicData uri="http://schemas.openxmlformats.org/presentationml/2006/ole">
            <p:oleObj spid="_x0000_s74755" name="Equation" r:id="rId5" imgW="1562040" imgH="22860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0180" y="1692746"/>
            <a:ext cx="31623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Monte-Carlo Sampling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447800"/>
            <a:ext cx="5673824" cy="4648200"/>
          </a:xfrm>
        </p:spPr>
        <p:txBody>
          <a:bodyPr/>
          <a:lstStyle/>
          <a:p>
            <a:r>
              <a:rPr lang="de-DE" dirty="0" smtClean="0"/>
              <a:t>Angenommen,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 sehr groß</a:t>
            </a:r>
          </a:p>
          <a:p>
            <a:r>
              <a:rPr lang="de-DE" dirty="0" smtClean="0"/>
              <a:t>Ziel: Finde 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dirty="0" smtClean="0"/>
              <a:t>, so dass ||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dirty="0" smtClean="0"/>
              <a:t>-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>
                <a:latin typeface="Arial"/>
              </a:rPr>
              <a:t>*</a:t>
            </a:r>
            <a:r>
              <a:rPr lang="de-DE" dirty="0" smtClean="0"/>
              <a:t>||</a:t>
            </a:r>
            <a:r>
              <a:rPr lang="de-DE" baseline="-25000" dirty="0" smtClean="0">
                <a:latin typeface="cmsy10"/>
              </a:rPr>
              <a:t>1</a:t>
            </a:r>
            <a:r>
              <a:rPr lang="de-DE" dirty="0" smtClean="0"/>
              <a:t>&lt;</a:t>
            </a:r>
            <a:r>
              <a:rPr lang="de-DE" dirty="0" smtClean="0">
                <a:latin typeface="cmmi10"/>
              </a:rPr>
              <a:t>²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err="1" smtClean="0"/>
              <a:t>Sparse</a:t>
            </a:r>
            <a:r>
              <a:rPr lang="de-DE" dirty="0" smtClean="0"/>
              <a:t> </a:t>
            </a:r>
            <a:r>
              <a:rPr lang="de-DE" dirty="0" err="1" smtClean="0"/>
              <a:t>Lookahead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dirty="0" smtClean="0"/>
              <a:t>[</a:t>
            </a:r>
            <a:r>
              <a:rPr lang="de-DE" dirty="0" err="1" smtClean="0"/>
              <a:t>Kearns</a:t>
            </a:r>
            <a:r>
              <a:rPr lang="de-DE" dirty="0" smtClean="0"/>
              <a:t> et al. 02]</a:t>
            </a:r>
          </a:p>
          <a:p>
            <a:pPr lvl="1"/>
            <a:r>
              <a:rPr lang="de-DE" dirty="0" smtClean="0"/>
              <a:t>Monte-Carlo: </a:t>
            </a:r>
            <a:r>
              <a:rPr lang="de-DE" dirty="0" err="1" smtClean="0"/>
              <a:t>Samplen</a:t>
            </a:r>
            <a:r>
              <a:rPr lang="de-DE" dirty="0" smtClean="0"/>
              <a:t> eines </a:t>
            </a:r>
            <a:r>
              <a:rPr lang="de-DE" dirty="0" err="1" smtClean="0"/>
              <a:t>sparsen</a:t>
            </a:r>
            <a:r>
              <a:rPr lang="de-DE" dirty="0" smtClean="0"/>
              <a:t> Aktions-Zustands-Baums.</a:t>
            </a:r>
          </a:p>
          <a:p>
            <a:pPr lvl="1"/>
            <a:r>
              <a:rPr lang="de-DE" dirty="0" smtClean="0"/>
              <a:t>Tiefe des Baums: Effektiver Horizont </a:t>
            </a:r>
            <a:r>
              <a:rPr lang="de-DE" dirty="0" smtClean="0">
                <a:latin typeface="cmmi10" pitchFamily="34" charset="0"/>
              </a:rPr>
              <a:t>H</a:t>
            </a:r>
            <a:r>
              <a:rPr lang="de-DE" dirty="0" smtClean="0"/>
              <a:t>(</a:t>
            </a:r>
            <a:r>
              <a:rPr lang="de-DE" dirty="0" smtClean="0">
                <a:latin typeface="cmmi10"/>
              </a:rPr>
              <a:t>²</a:t>
            </a:r>
            <a:r>
              <a:rPr lang="de-DE" dirty="0" smtClean="0"/>
              <a:t>) </a:t>
            </a:r>
            <a:r>
              <a:rPr lang="de-DE" smtClean="0"/>
              <a:t>= O( 1/(1-</a:t>
            </a:r>
            <a:r>
              <a:rPr lang="de-DE" smtClean="0">
                <a:latin typeface="cmmi10"/>
              </a:rPr>
              <a:t>°</a:t>
            </a:r>
            <a:r>
              <a:rPr lang="de-DE" smtClean="0"/>
              <a:t>)  log(1/</a:t>
            </a:r>
            <a:r>
              <a:rPr lang="de-DE" smtClean="0">
                <a:latin typeface="cmmi10"/>
              </a:rPr>
              <a:t>²</a:t>
            </a:r>
            <a:r>
              <a:rPr lang="de-DE" smtClean="0"/>
              <a:t>(1-</a:t>
            </a:r>
            <a:r>
              <a:rPr lang="de-DE" smtClean="0">
                <a:latin typeface="cmmi10"/>
              </a:rPr>
              <a:t>°</a:t>
            </a:r>
            <a:r>
              <a:rPr lang="de-DE" smtClean="0"/>
              <a:t>)) )</a:t>
            </a:r>
            <a:endParaRPr lang="de-DE" dirty="0" smtClean="0"/>
          </a:p>
          <a:p>
            <a:pPr lvl="1"/>
            <a:r>
              <a:rPr lang="de-DE" dirty="0" smtClean="0"/>
              <a:t>MC unabhängig von |S|</a:t>
            </a:r>
          </a:p>
          <a:p>
            <a:pPr lvl="1"/>
            <a:r>
              <a:rPr lang="de-DE" dirty="0" smtClean="0"/>
              <a:t>Aber exponentiell in </a:t>
            </a:r>
            <a:r>
              <a:rPr lang="de-DE" dirty="0" smtClean="0">
                <a:latin typeface="cmmi10" pitchFamily="34" charset="0"/>
              </a:rPr>
              <a:t>H</a:t>
            </a:r>
            <a:r>
              <a:rPr lang="de-DE" dirty="0" smtClean="0"/>
              <a:t>(</a:t>
            </a:r>
            <a:r>
              <a:rPr lang="de-DE" dirty="0" smtClean="0">
                <a:latin typeface="cmmi10"/>
              </a:rPr>
              <a:t>²</a:t>
            </a:r>
            <a:r>
              <a:rPr lang="de-DE" dirty="0" smtClean="0"/>
              <a:t>):</a:t>
            </a:r>
            <a:br>
              <a:rPr lang="de-DE" dirty="0" smtClean="0"/>
            </a:br>
            <a:r>
              <a:rPr lang="de-DE" dirty="0" smtClean="0"/>
              <a:t>min. Größe des Baums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4788024" y="6107197"/>
            <a:ext cx="957358" cy="346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Sparse Lookahead Trees</a:t>
            </a:r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0080" y="1709834"/>
            <a:ext cx="7668344" cy="416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Upper</a:t>
            </a:r>
            <a:r>
              <a:rPr lang="de-DE" dirty="0" smtClean="0"/>
              <a:t> </a:t>
            </a:r>
            <a:r>
              <a:rPr lang="de-DE" dirty="0" err="1" smtClean="0"/>
              <a:t>Confidence</a:t>
            </a:r>
            <a:r>
              <a:rPr lang="de-DE" dirty="0" smtClean="0"/>
              <a:t> </a:t>
            </a:r>
            <a:r>
              <a:rPr lang="de-DE" dirty="0" err="1" smtClean="0"/>
              <a:t>Bounds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Besser: Nur solche Teilbäume genauer untersuchen, die vielversprechend sind.</a:t>
            </a:r>
          </a:p>
          <a:p>
            <a:r>
              <a:rPr lang="de-DE" dirty="0" smtClean="0"/>
              <a:t>Optimismus bei Unsicherheit!</a:t>
            </a:r>
          </a:p>
          <a:p>
            <a:pPr lvl="1"/>
            <a:r>
              <a:rPr lang="de-DE" dirty="0" smtClean="0"/>
              <a:t>Nutze das gleiche Prinzip wie bei Bandit Problem.</a:t>
            </a:r>
          </a:p>
          <a:p>
            <a:pPr lvl="1"/>
            <a:r>
              <a:rPr lang="de-DE" dirty="0" smtClean="0"/>
              <a:t>UCT: UCB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r>
              <a:rPr lang="de-DE" dirty="0" smtClean="0"/>
              <a:t>.</a:t>
            </a:r>
            <a:br>
              <a:rPr lang="de-DE" dirty="0" smtClean="0"/>
            </a:br>
            <a:r>
              <a:rPr lang="de-DE" dirty="0" smtClean="0"/>
              <a:t>[Kocsis &amp; </a:t>
            </a:r>
            <a:r>
              <a:rPr lang="de-DE" dirty="0" err="1" smtClean="0"/>
              <a:t>Szepesvári</a:t>
            </a:r>
            <a:r>
              <a:rPr lang="de-DE" dirty="0" smtClean="0"/>
              <a:t> 06]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pic>
        <p:nvPicPr>
          <p:cNvPr id="7" name="Grafik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475654" y="4077072"/>
            <a:ext cx="6383846" cy="893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UCT Performance: Go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Sehr gute Resultate in Go.</a:t>
            </a:r>
          </a:p>
          <a:p>
            <a:pPr marL="342900" lvl="1" indent="-342900">
              <a:buClr>
                <a:srgbClr val="8A0F14"/>
              </a:buClr>
              <a:buSzPct val="60000"/>
              <a:buFont typeface="Wingdings" pitchFamily="2" charset="2"/>
              <a:buChar char="n"/>
            </a:pPr>
            <a:r>
              <a:rPr lang="de-DE" sz="2400" dirty="0" smtClean="0"/>
              <a:t>9x9 &amp; 19x19</a:t>
            </a:r>
          </a:p>
          <a:p>
            <a:pPr marL="342900" lvl="1" indent="-342900">
              <a:buClr>
                <a:srgbClr val="8A0F14"/>
              </a:buClr>
              <a:buSzPct val="60000"/>
              <a:buFont typeface="Wingdings" pitchFamily="2" charset="2"/>
              <a:buChar char="n"/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Computer Olympiade 2007 - 2009: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2007 &amp; 2008: 1.-3. Platz verwenden Varianten von UCT. 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Im Allgemeinen: Monte-Carlo </a:t>
            </a:r>
            <a:r>
              <a:rPr lang="de-DE" dirty="0" err="1" smtClean="0"/>
              <a:t>Search</a:t>
            </a:r>
            <a:r>
              <a:rPr lang="de-DE" dirty="0" smtClean="0"/>
              <a:t> </a:t>
            </a:r>
            <a:r>
              <a:rPr lang="de-DE" dirty="0" err="1" smtClean="0"/>
              <a:t>Trees</a:t>
            </a:r>
            <a:r>
              <a:rPr lang="de-DE" dirty="0" smtClean="0"/>
              <a:t> (MCST).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2009: Mindestens 2. und 3. verwenden Varianten von UCT.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Diskretisierung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Kontinuierlicher Zustandsraum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.</a:t>
            </a:r>
          </a:p>
          <a:p>
            <a:r>
              <a:rPr lang="de-DE" dirty="0" smtClean="0"/>
              <a:t>Random </a:t>
            </a:r>
            <a:r>
              <a:rPr lang="de-DE" dirty="0" err="1" smtClean="0"/>
              <a:t>Discretization</a:t>
            </a:r>
            <a:r>
              <a:rPr lang="de-DE" dirty="0" smtClean="0"/>
              <a:t> </a:t>
            </a:r>
            <a:r>
              <a:rPr lang="de-DE" dirty="0" err="1" smtClean="0"/>
              <a:t>Method</a:t>
            </a:r>
            <a:r>
              <a:rPr lang="de-DE" dirty="0" smtClean="0"/>
              <a:t>: [Rust 97]</a:t>
            </a:r>
          </a:p>
          <a:p>
            <a:pPr lvl="1"/>
            <a:r>
              <a:rPr lang="de-DE" dirty="0" smtClean="0"/>
              <a:t>Sampling von Zuständen </a:t>
            </a:r>
            <a:r>
              <a:rPr lang="de-DE" dirty="0" smtClean="0">
                <a:latin typeface="cmmi10" pitchFamily="34" charset="0"/>
              </a:rPr>
              <a:t>S‘ </a:t>
            </a:r>
            <a:r>
              <a:rPr lang="de-DE" dirty="0" smtClean="0"/>
              <a:t>nach uniformer Verteilung über den Zustandsraum.</a:t>
            </a:r>
          </a:p>
          <a:p>
            <a:pPr lvl="1"/>
            <a:r>
              <a:rPr lang="de-DE" dirty="0" smtClean="0"/>
              <a:t>Value Iteration.</a:t>
            </a:r>
          </a:p>
          <a:p>
            <a:r>
              <a:rPr lang="de-DE" dirty="0" smtClean="0"/>
              <a:t>Kontinuierliche Value Iteration: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Diskretisierung</a:t>
            </a:r>
            <a:r>
              <a:rPr lang="de-DE" dirty="0" smtClean="0"/>
              <a:t>: </a:t>
            </a:r>
            <a:r>
              <a:rPr lang="de-DE" dirty="0" err="1" smtClean="0"/>
              <a:t>Weighted</a:t>
            </a:r>
            <a:r>
              <a:rPr lang="de-DE" dirty="0" smtClean="0"/>
              <a:t> </a:t>
            </a:r>
            <a:r>
              <a:rPr lang="de-DE" dirty="0" err="1" smtClean="0"/>
              <a:t>Importance</a:t>
            </a:r>
            <a:r>
              <a:rPr lang="de-DE" dirty="0" smtClean="0"/>
              <a:t> Sampling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10" name="Grafik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195736" y="3933056"/>
            <a:ext cx="5869495" cy="637032"/>
          </a:xfrm>
          <a:prstGeom prst="rect">
            <a:avLst/>
          </a:prstGeom>
        </p:spPr>
      </p:pic>
      <p:pic>
        <p:nvPicPr>
          <p:cNvPr id="12" name="Grafik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331641" y="5310339"/>
            <a:ext cx="6527482" cy="83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Diskretisierung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Berechnen der Value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dirty="0" smtClean="0"/>
              <a:t>(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) für Zustände, die nicht in der </a:t>
            </a:r>
            <a:r>
              <a:rPr lang="de-DE" dirty="0" err="1" smtClean="0"/>
              <a:t>Samplingmenge</a:t>
            </a:r>
            <a:r>
              <a:rPr lang="de-DE" dirty="0" smtClean="0"/>
              <a:t>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‘ sind:</a:t>
            </a:r>
          </a:p>
          <a:p>
            <a:r>
              <a:rPr lang="de-DE" dirty="0" err="1" smtClean="0"/>
              <a:t>Bellman</a:t>
            </a:r>
            <a:r>
              <a:rPr lang="de-DE" dirty="0" smtClean="0"/>
              <a:t>-Update –Schritt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Garantierte Performance: [Rust97] </a:t>
            </a:r>
            <a:br>
              <a:rPr lang="de-DE" dirty="0" smtClean="0"/>
            </a:br>
            <a:r>
              <a:rPr lang="de-DE" dirty="0" smtClean="0"/>
              <a:t>Annahme: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>
                <a:latin typeface="+mj-lt"/>
              </a:rPr>
              <a:t>=[</a:t>
            </a:r>
            <a:r>
              <a:rPr lang="de-DE" dirty="0" smtClean="0">
                <a:latin typeface="Arial Narrow"/>
              </a:rPr>
              <a:t>0,1]</a:t>
            </a:r>
            <a:r>
              <a:rPr lang="de-DE" baseline="30000" dirty="0" smtClean="0">
                <a:latin typeface="cmmi10" pitchFamily="34" charset="0"/>
              </a:rPr>
              <a:t>d</a:t>
            </a:r>
          </a:p>
          <a:p>
            <a:endParaRPr lang="de-DE" dirty="0" smtClean="0"/>
          </a:p>
          <a:p>
            <a:endParaRPr lang="de-DE" dirty="0"/>
          </a:p>
        </p:txBody>
      </p:sp>
      <p:pic>
        <p:nvPicPr>
          <p:cNvPr id="4" name="Grafik 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331641" y="2934076"/>
            <a:ext cx="6376606" cy="854964"/>
          </a:xfrm>
          <a:prstGeom prst="rect">
            <a:avLst/>
          </a:prstGeom>
        </p:spPr>
      </p:pic>
      <p:pic>
        <p:nvPicPr>
          <p:cNvPr id="5" name="Grafik 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411760" y="5389208"/>
            <a:ext cx="4631055" cy="7040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Markov</a:t>
            </a:r>
            <a:r>
              <a:rPr lang="de-DE" dirty="0" smtClean="0"/>
              <a:t> </a:t>
            </a:r>
            <a:r>
              <a:rPr lang="de-DE" dirty="0" err="1" smtClean="0"/>
              <a:t>Decision</a:t>
            </a:r>
            <a:r>
              <a:rPr lang="de-DE" dirty="0" smtClean="0"/>
              <a:t> </a:t>
            </a:r>
            <a:r>
              <a:rPr lang="de-DE" dirty="0" err="1" smtClean="0"/>
              <a:t>Processes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err="1" smtClean="0"/>
              <a:t>Markov</a:t>
            </a:r>
            <a:r>
              <a:rPr lang="de-DE" dirty="0" smtClean="0"/>
              <a:t>-Entscheidungsprozess </a:t>
            </a:r>
            <a:r>
              <a:rPr lang="de-DE" dirty="0" smtClean="0">
                <a:latin typeface="cmti10" pitchFamily="34" charset="0"/>
              </a:rPr>
              <a:t>(S,A,R,P)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latin typeface="cmmi10" pitchFamily="34" charset="0"/>
              </a:rPr>
              <a:t>S </a:t>
            </a:r>
            <a:r>
              <a:rPr lang="de-DE" dirty="0" smtClean="0"/>
              <a:t>: endliche Zustandsmenge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latin typeface="cmmi10" pitchFamily="34" charset="0"/>
              </a:rPr>
              <a:t>A </a:t>
            </a:r>
            <a:r>
              <a:rPr lang="de-DE" dirty="0" smtClean="0"/>
              <a:t>: endliche Aktionsmenge</a:t>
            </a:r>
          </a:p>
          <a:p>
            <a:pPr>
              <a:spcBef>
                <a:spcPts val="1200"/>
              </a:spcBef>
            </a:pPr>
            <a:r>
              <a:rPr lang="de-DE" dirty="0" smtClean="0">
                <a:latin typeface="cmmi10" pitchFamily="34" charset="0"/>
              </a:rPr>
              <a:t>P </a:t>
            </a:r>
            <a:r>
              <a:rPr lang="de-DE" dirty="0" smtClean="0"/>
              <a:t>: Übergangswahrscheinlichkeiten</a:t>
            </a:r>
          </a:p>
          <a:p>
            <a:pPr lvl="1">
              <a:spcBef>
                <a:spcPts val="1200"/>
              </a:spcBef>
              <a:buNone/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>
                <a:latin typeface="cmmi10" pitchFamily="34" charset="0"/>
              </a:rPr>
              <a:t>R </a:t>
            </a:r>
            <a:r>
              <a:rPr lang="de-DE" dirty="0" smtClean="0"/>
              <a:t>: Erwarteter </a:t>
            </a:r>
            <a:r>
              <a:rPr lang="de-DE" dirty="0" err="1" smtClean="0"/>
              <a:t>Reward</a:t>
            </a:r>
            <a:r>
              <a:rPr lang="de-DE" dirty="0" smtClean="0"/>
              <a:t>. Beschreibt den sofort erzielten Gewinn.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Discount </a:t>
            </a:r>
            <a:r>
              <a:rPr lang="de-DE" dirty="0" err="1" smtClean="0"/>
              <a:t>factor</a:t>
            </a:r>
            <a:r>
              <a:rPr lang="de-DE" dirty="0" smtClean="0"/>
              <a:t>                  .</a:t>
            </a:r>
          </a:p>
          <a:p>
            <a:endParaRPr lang="de-DE" dirty="0" smtClean="0"/>
          </a:p>
        </p:txBody>
      </p:sp>
      <p:pic>
        <p:nvPicPr>
          <p:cNvPr id="9" name="Grafik 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755088" y="3573016"/>
            <a:ext cx="3126200" cy="308896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326404" y="4863631"/>
            <a:ext cx="2109692" cy="293561"/>
          </a:xfrm>
          <a:prstGeom prst="rect">
            <a:avLst/>
          </a:prstGeom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635896" y="5877272"/>
            <a:ext cx="1200531" cy="254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Funktionsapproximation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Darstellen der Value </a:t>
            </a:r>
            <a:r>
              <a:rPr lang="de-DE" dirty="0" err="1" smtClean="0"/>
              <a:t>Function</a:t>
            </a:r>
            <a:r>
              <a:rPr lang="de-DE" dirty="0" smtClean="0"/>
              <a:t> als parametrisierte Funktion aus dem Funktionsraum </a:t>
            </a:r>
            <a:r>
              <a:rPr lang="de-DE" dirty="0" smtClean="0">
                <a:latin typeface="Lucida Calligraphy" pitchFamily="66" charset="0"/>
              </a:rPr>
              <a:t>F</a:t>
            </a:r>
            <a:r>
              <a:rPr lang="de-DE" dirty="0" smtClean="0"/>
              <a:t> mit Parametervektor </a:t>
            </a:r>
            <a:r>
              <a:rPr lang="de-DE" dirty="0" smtClean="0">
                <a:latin typeface="cmmi10"/>
              </a:rPr>
              <a:t>µ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Vorhersageproblem: Finde Parametervektor </a:t>
            </a:r>
            <a:r>
              <a:rPr lang="de-DE" dirty="0" smtClean="0">
                <a:latin typeface="cmmi10"/>
              </a:rPr>
              <a:t>µ</a:t>
            </a:r>
            <a:r>
              <a:rPr lang="de-DE" dirty="0" smtClean="0"/>
              <a:t>, so dass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baseline="30000" dirty="0" smtClean="0">
                <a:latin typeface="cmmi10"/>
              </a:rPr>
              <a:t>¼</a:t>
            </a:r>
            <a:r>
              <a:rPr lang="de-DE" dirty="0" smtClean="0"/>
              <a:t>, bzw. 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>
                <a:latin typeface="cmmi10"/>
              </a:rPr>
              <a:t>¼ </a:t>
            </a:r>
            <a:r>
              <a:rPr lang="de-DE" dirty="0" smtClean="0"/>
              <a:t>am besten approximiert wird. 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8" name="Grafik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663776" y="2852936"/>
            <a:ext cx="828104" cy="352711"/>
          </a:xfrm>
          <a:prstGeom prst="rect">
            <a:avLst/>
          </a:prstGeom>
        </p:spPr>
      </p:pic>
      <p:pic>
        <p:nvPicPr>
          <p:cNvPr id="9" name="Grafik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5333498" y="2852936"/>
            <a:ext cx="1110710" cy="352711"/>
          </a:xfrm>
          <a:prstGeom prst="rect">
            <a:avLst/>
          </a:prstGeom>
        </p:spPr>
      </p:pic>
      <p:pic>
        <p:nvPicPr>
          <p:cNvPr id="14" name="Grafik 13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33688" y="4467012"/>
            <a:ext cx="4740021" cy="618172"/>
          </a:xfrm>
          <a:prstGeom prst="rect">
            <a:avLst/>
          </a:prstGeom>
        </p:spPr>
      </p:pic>
      <p:pic>
        <p:nvPicPr>
          <p:cNvPr id="16" name="Grafik 15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051719" y="5331108"/>
            <a:ext cx="5720715" cy="618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Funktionsapproximation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Generatives Modell</a:t>
            </a:r>
          </a:p>
          <a:p>
            <a:pPr lvl="1"/>
            <a:r>
              <a:rPr lang="de-DE" smtClean="0"/>
              <a:t>Annahme: Es kann jederzeit aus </a:t>
            </a:r>
            <a:r>
              <a:rPr lang="de-DE" smtClean="0">
                <a:latin typeface="cmmi10" pitchFamily="34" charset="0"/>
              </a:rPr>
              <a:t>P</a:t>
            </a:r>
            <a:r>
              <a:rPr lang="de-DE" smtClean="0"/>
              <a:t> und </a:t>
            </a:r>
            <a:r>
              <a:rPr lang="de-DE" smtClean="0">
                <a:latin typeface="cmmi10" pitchFamily="34" charset="0"/>
              </a:rPr>
              <a:t>R</a:t>
            </a:r>
            <a:r>
              <a:rPr lang="de-DE" smtClean="0"/>
              <a:t> gesamplet werden.</a:t>
            </a:r>
          </a:p>
          <a:p>
            <a:pPr lvl="1"/>
            <a:r>
              <a:rPr lang="de-DE" smtClean="0"/>
              <a:t>Nicht aber </a:t>
            </a:r>
            <a:r>
              <a:rPr lang="de-DE" smtClean="0">
                <a:latin typeface="cmmi10" pitchFamily="34" charset="0"/>
              </a:rPr>
              <a:t>P</a:t>
            </a:r>
            <a:r>
              <a:rPr lang="de-DE" smtClean="0"/>
              <a:t>(</a:t>
            </a:r>
            <a:r>
              <a:rPr lang="de-DE" smtClean="0">
                <a:latin typeface="cmmi10" pitchFamily="34" charset="0"/>
              </a:rPr>
              <a:t>s</a:t>
            </a:r>
            <a:r>
              <a:rPr lang="de-DE" smtClean="0"/>
              <a:t>‘|</a:t>
            </a:r>
            <a:r>
              <a:rPr lang="de-DE" smtClean="0">
                <a:latin typeface="cmmi10" pitchFamily="34" charset="0"/>
              </a:rPr>
              <a:t>s</a:t>
            </a:r>
            <a:r>
              <a:rPr lang="de-DE" smtClean="0"/>
              <a:t>,</a:t>
            </a:r>
            <a:r>
              <a:rPr lang="de-DE" smtClean="0">
                <a:latin typeface="cmmi10" pitchFamily="34" charset="0"/>
              </a:rPr>
              <a:t>a</a:t>
            </a:r>
            <a:r>
              <a:rPr lang="de-DE" smtClean="0"/>
              <a:t>) abgefragt werden.</a:t>
            </a:r>
          </a:p>
          <a:p>
            <a:endParaRPr lang="de-DE" smtClean="0"/>
          </a:p>
          <a:p>
            <a:r>
              <a:rPr lang="de-DE" smtClean="0"/>
              <a:t>Das Reinforcement Learning Problem:</a:t>
            </a:r>
          </a:p>
          <a:p>
            <a:pPr lvl="1"/>
            <a:r>
              <a:rPr lang="de-DE" smtClean="0"/>
              <a:t>Beispiele &lt;</a:t>
            </a:r>
            <a:r>
              <a:rPr lang="de-DE" smtClean="0">
                <a:latin typeface="cmmi10" pitchFamily="34" charset="0"/>
              </a:rPr>
              <a:t>s</a:t>
            </a:r>
            <a:r>
              <a:rPr lang="de-DE" baseline="-25000" smtClean="0">
                <a:latin typeface="cmmi10" pitchFamily="34" charset="0"/>
              </a:rPr>
              <a:t>t</a:t>
            </a:r>
            <a:r>
              <a:rPr lang="de-DE" smtClean="0"/>
              <a:t>, </a:t>
            </a:r>
            <a:r>
              <a:rPr lang="de-DE" smtClean="0">
                <a:latin typeface="cmmi10" pitchFamily="34" charset="0"/>
              </a:rPr>
              <a:t>a</a:t>
            </a:r>
            <a:r>
              <a:rPr lang="de-DE" baseline="-25000" smtClean="0">
                <a:latin typeface="cmmi10" pitchFamily="34" charset="0"/>
              </a:rPr>
              <a:t>t</a:t>
            </a:r>
            <a:r>
              <a:rPr lang="de-DE" smtClean="0"/>
              <a:t>, </a:t>
            </a:r>
            <a:r>
              <a:rPr lang="de-DE" smtClean="0">
                <a:latin typeface="cmmi10" pitchFamily="34" charset="0"/>
              </a:rPr>
              <a:t>R</a:t>
            </a:r>
            <a:r>
              <a:rPr lang="de-DE" baseline="-25000" smtClean="0">
                <a:latin typeface="cmmi10" pitchFamily="34" charset="0"/>
              </a:rPr>
              <a:t>t</a:t>
            </a:r>
            <a:r>
              <a:rPr lang="de-DE" smtClean="0"/>
              <a:t>, </a:t>
            </a:r>
            <a:r>
              <a:rPr lang="de-DE" smtClean="0">
                <a:latin typeface="cmmi10" pitchFamily="34" charset="0"/>
              </a:rPr>
              <a:t>s</a:t>
            </a:r>
            <a:r>
              <a:rPr lang="de-DE" baseline="-25000" smtClean="0">
                <a:latin typeface="cmmi10" pitchFamily="34" charset="0"/>
              </a:rPr>
              <a:t>t</a:t>
            </a:r>
            <a:r>
              <a:rPr lang="de-DE" baseline="-25000" smtClean="0"/>
              <a:t>+1</a:t>
            </a:r>
            <a:r>
              <a:rPr lang="de-DE" smtClean="0"/>
              <a:t>&gt; aus Interaktion mit der Umgebung.</a:t>
            </a:r>
          </a:p>
          <a:p>
            <a:pPr lvl="1"/>
            <a:r>
              <a:rPr lang="de-DE" smtClean="0"/>
              <a:t>Mögliche Annahme: Interaktion folgt der zu lernenden Policy</a:t>
            </a:r>
          </a:p>
          <a:p>
            <a:pPr lvl="2"/>
            <a:r>
              <a:rPr lang="de-DE" smtClean="0"/>
              <a:t>On-policy-Verteilung von Zuständen </a:t>
            </a:r>
            <a:r>
              <a:rPr lang="de-DE" smtClean="0">
                <a:latin typeface="cmmi10"/>
              </a:rPr>
              <a:t>¹</a:t>
            </a:r>
            <a:r>
              <a:rPr lang="de-DE" smtClean="0"/>
              <a:t>(</a:t>
            </a:r>
            <a:r>
              <a:rPr lang="de-DE" smtClean="0">
                <a:latin typeface="cmmi10" pitchFamily="34" charset="0"/>
              </a:rPr>
              <a:t>s</a:t>
            </a:r>
            <a:r>
              <a:rPr lang="de-DE" smtClean="0"/>
              <a:t>).</a:t>
            </a:r>
          </a:p>
          <a:p>
            <a:endParaRPr lang="de-DE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 für Reinforcement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Online Updates: Anpassen von </a:t>
            </a:r>
            <a:r>
              <a:rPr lang="de-DE" dirty="0" smtClean="0">
                <a:latin typeface="cmmi10" pitchFamily="34" charset="0"/>
              </a:rPr>
              <a:t>µ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dirty="0" smtClean="0"/>
              <a:t> nach jeder Interaktion &lt;</a:t>
            </a:r>
            <a:r>
              <a:rPr lang="de-DE" dirty="0" err="1" smtClean="0">
                <a:latin typeface="cmmi10" pitchFamily="34" charset="0"/>
              </a:rPr>
              <a:t>s</a:t>
            </a:r>
            <a:r>
              <a:rPr lang="de-DE" baseline="-25000" dirty="0" err="1" smtClean="0">
                <a:latin typeface="cmmi10" pitchFamily="34" charset="0"/>
              </a:rPr>
              <a:t>t</a:t>
            </a:r>
            <a:r>
              <a:rPr lang="de-DE" dirty="0" smtClean="0"/>
              <a:t>, </a:t>
            </a:r>
            <a:r>
              <a:rPr lang="de-DE" dirty="0" err="1" smtClean="0">
                <a:latin typeface="cmmi10" pitchFamily="34" charset="0"/>
              </a:rPr>
              <a:t>a</a:t>
            </a:r>
            <a:r>
              <a:rPr lang="de-DE" baseline="-25000" dirty="0" err="1" smtClean="0">
                <a:latin typeface="cmmi10" pitchFamily="34" charset="0"/>
              </a:rPr>
              <a:t>t</a:t>
            </a:r>
            <a:r>
              <a:rPr lang="de-DE" dirty="0" smtClean="0"/>
              <a:t>, </a:t>
            </a:r>
            <a:r>
              <a:rPr lang="de-DE" dirty="0" err="1" smtClean="0">
                <a:latin typeface="cmmi10" pitchFamily="34" charset="0"/>
              </a:rPr>
              <a:t>R</a:t>
            </a:r>
            <a:r>
              <a:rPr lang="de-DE" baseline="-25000" dirty="0" err="1" smtClean="0">
                <a:latin typeface="cmmi10" pitchFamily="34" charset="0"/>
              </a:rPr>
              <a:t>t</a:t>
            </a:r>
            <a:r>
              <a:rPr lang="de-DE" dirty="0" smtClean="0"/>
              <a:t>,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baseline="-25000" dirty="0" smtClean="0"/>
              <a:t>+1</a:t>
            </a:r>
            <a:r>
              <a:rPr lang="de-DE" dirty="0" smtClean="0"/>
              <a:t>&gt;.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Gradientenabstieg</a:t>
            </a:r>
            <a:r>
              <a:rPr lang="de-DE" dirty="0" smtClean="0"/>
              <a:t>:</a:t>
            </a:r>
          </a:p>
          <a:p>
            <a:endParaRPr lang="de-DE" dirty="0"/>
          </a:p>
        </p:txBody>
      </p:sp>
      <p:pic>
        <p:nvPicPr>
          <p:cNvPr id="14" name="Grafik 1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123728" y="4653136"/>
            <a:ext cx="5532691" cy="988123"/>
          </a:xfrm>
          <a:prstGeom prst="rect">
            <a:avLst/>
          </a:prstGeom>
        </p:spPr>
      </p:pic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916238" y="2439169"/>
          <a:ext cx="1625600" cy="485775"/>
        </p:xfrm>
        <a:graphic>
          <a:graphicData uri="http://schemas.openxmlformats.org/presentationml/2006/ole">
            <p:oleObj spid="_x0000_s76802" name="Equation" r:id="rId6" imgW="850680" imgH="253800" progId="Equation.DSMT4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2916238" y="3130550"/>
          <a:ext cx="1577975" cy="485775"/>
        </p:xfrm>
        <a:graphic>
          <a:graphicData uri="http://schemas.openxmlformats.org/presentationml/2006/ole">
            <p:oleObj spid="_x0000_s76803" name="Equation" r:id="rId7" imgW="825480" imgH="25380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5292080" y="2564904"/>
          <a:ext cx="853207" cy="310257"/>
        </p:xfrm>
        <a:graphic>
          <a:graphicData uri="http://schemas.openxmlformats.org/presentationml/2006/ole">
            <p:oleObj spid="_x0000_s76804" name="Equation" r:id="rId8" imgW="419040" imgH="152280" progId="Equation.DSMT4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5364088" y="3284984"/>
          <a:ext cx="852488" cy="309563"/>
        </p:xfrm>
        <a:graphic>
          <a:graphicData uri="http://schemas.openxmlformats.org/presentationml/2006/ole">
            <p:oleObj spid="_x0000_s76805" name="Equation" r:id="rId9" imgW="419040" imgH="15228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 für Reinforcement Learning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Spezialfall: lineare Methoden.</a:t>
            </a:r>
          </a:p>
          <a:p>
            <a:endParaRPr lang="de-DE" smtClean="0"/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Gradientenabstieg:</a:t>
            </a:r>
          </a:p>
          <a:p>
            <a:pPr>
              <a:buNone/>
            </a:pPr>
            <a:r>
              <a:rPr lang="de-DE" smtClean="0"/>
              <a:t> </a:t>
            </a:r>
          </a:p>
          <a:p>
            <a:endParaRPr lang="de-DE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2699792" y="1988840"/>
          <a:ext cx="1625600" cy="485775"/>
        </p:xfrm>
        <a:graphic>
          <a:graphicData uri="http://schemas.openxmlformats.org/presentationml/2006/ole">
            <p:oleObj spid="_x0000_s77826" name="Equation" r:id="rId4" imgW="850680" imgH="253800" progId="Equation.DSMT4">
              <p:embed/>
            </p:oleObj>
          </a:graphicData>
        </a:graphic>
      </p:graphicFrame>
      <p:graphicFrame>
        <p:nvGraphicFramePr>
          <p:cNvPr id="7" name="Objekt 6"/>
          <p:cNvGraphicFramePr>
            <a:graphicFrameLocks noChangeAspect="1"/>
          </p:cNvGraphicFramePr>
          <p:nvPr/>
        </p:nvGraphicFramePr>
        <p:xfrm>
          <a:off x="6134100" y="3276600"/>
          <a:ext cx="914400" cy="198438"/>
        </p:xfrm>
        <a:graphic>
          <a:graphicData uri="http://schemas.openxmlformats.org/presentationml/2006/ole">
            <p:oleObj spid="_x0000_s77827" name="Equation" r:id="rId5" imgW="914400" imgH="198720" progId="Equation.DSMT4">
              <p:embed/>
            </p:oleObj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/>
        </p:nvGraphicFramePr>
        <p:xfrm>
          <a:off x="1468634" y="3789040"/>
          <a:ext cx="6559750" cy="2160240"/>
        </p:xfrm>
        <a:graphic>
          <a:graphicData uri="http://schemas.openxmlformats.org/presentationml/2006/ole">
            <p:oleObj spid="_x0000_s77828" name="Equation" r:id="rId6" imgW="3162240" imgH="1041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 für Reinforcement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Value </a:t>
            </a:r>
            <a:r>
              <a:rPr lang="de-DE" dirty="0" err="1" smtClean="0"/>
              <a:t>Function</a:t>
            </a:r>
            <a:r>
              <a:rPr lang="de-DE" dirty="0" smtClean="0"/>
              <a:t>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baseline="30000" dirty="0" smtClean="0">
                <a:latin typeface="cmmi10"/>
              </a:rPr>
              <a:t>¼ </a:t>
            </a:r>
            <a:r>
              <a:rPr lang="de-DE" dirty="0" smtClean="0"/>
              <a:t>unbekannt. Ersetze mit Schätzung.</a:t>
            </a:r>
          </a:p>
          <a:p>
            <a:pPr lvl="1">
              <a:spcBef>
                <a:spcPts val="1800"/>
              </a:spcBef>
            </a:pPr>
            <a:r>
              <a:rPr lang="de-DE" dirty="0" smtClean="0"/>
              <a:t>Monte-Carlo: Erwartungstreue Schätzung von </a:t>
            </a:r>
            <a:r>
              <a:rPr lang="de-DE" dirty="0" smtClean="0">
                <a:latin typeface="cmmi10" pitchFamily="34" charset="0"/>
              </a:rPr>
              <a:t>V</a:t>
            </a:r>
            <a:r>
              <a:rPr lang="de-DE" baseline="30000" dirty="0" smtClean="0">
                <a:latin typeface="cmmi10"/>
              </a:rPr>
              <a:t>¼</a:t>
            </a:r>
            <a:r>
              <a:rPr lang="de-DE" dirty="0" smtClean="0"/>
              <a:t>.</a:t>
            </a:r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è"/>
            </a:pPr>
            <a:r>
              <a:rPr lang="de-DE" dirty="0" smtClean="0"/>
              <a:t>Konvergenz zu lokalem Optimum. </a:t>
            </a:r>
            <a:br>
              <a:rPr lang="de-DE" dirty="0" smtClean="0"/>
            </a:br>
            <a:r>
              <a:rPr lang="de-DE" dirty="0" smtClean="0"/>
              <a:t>(Unter Bedingungen für </a:t>
            </a:r>
            <a:r>
              <a:rPr lang="de-DE" dirty="0" smtClean="0">
                <a:latin typeface="cmmi10"/>
              </a:rPr>
              <a:t>®</a:t>
            </a:r>
            <a:r>
              <a:rPr lang="de-DE" baseline="-25000" dirty="0" smtClean="0">
                <a:latin typeface="Arial"/>
              </a:rPr>
              <a:t>t</a:t>
            </a:r>
            <a:r>
              <a:rPr lang="de-DE" dirty="0" smtClean="0"/>
              <a:t>)</a:t>
            </a:r>
          </a:p>
          <a:p>
            <a:pPr lvl="1">
              <a:spcBef>
                <a:spcPts val="1800"/>
              </a:spcBef>
            </a:pPr>
            <a:r>
              <a:rPr lang="de-DE" dirty="0" smtClean="0"/>
              <a:t>Temporal </a:t>
            </a:r>
            <a:r>
              <a:rPr lang="de-DE" dirty="0" err="1" smtClean="0"/>
              <a:t>Difference</a:t>
            </a:r>
            <a:r>
              <a:rPr lang="de-DE" dirty="0" smtClean="0"/>
              <a:t> (TD(0)): </a:t>
            </a:r>
            <a:r>
              <a:rPr lang="de-DE" dirty="0" err="1" smtClean="0"/>
              <a:t>Gebiaste</a:t>
            </a:r>
            <a:r>
              <a:rPr lang="de-DE" dirty="0" smtClean="0"/>
              <a:t> Schätzung.	</a:t>
            </a:r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è"/>
            </a:pPr>
            <a:r>
              <a:rPr lang="de-DE" dirty="0" smtClean="0"/>
              <a:t>keine Konvergenz zu lokalem Optimum beweisbar.</a:t>
            </a:r>
          </a:p>
          <a:p>
            <a:pPr lvl="2">
              <a:buClr>
                <a:schemeClr val="tx2">
                  <a:lumMod val="75000"/>
                </a:schemeClr>
              </a:buClr>
              <a:buFont typeface="Wingdings" pitchFamily="2" charset="2"/>
              <a:buChar char="è"/>
            </a:pP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Approximatives Q-Learning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Lineare Parametrisierung der Q-Funktion</a:t>
            </a:r>
          </a:p>
          <a:p>
            <a:endParaRPr lang="de-DE" smtClean="0"/>
          </a:p>
          <a:p>
            <a:endParaRPr lang="de-DE" smtClean="0"/>
          </a:p>
          <a:p>
            <a:r>
              <a:rPr lang="de-DE" smtClean="0"/>
              <a:t>Iterationsschritt:</a:t>
            </a:r>
            <a:endParaRPr lang="de-DE"/>
          </a:p>
        </p:txBody>
      </p:sp>
      <p:graphicFrame>
        <p:nvGraphicFramePr>
          <p:cNvPr id="79874" name="Object 2"/>
          <p:cNvGraphicFramePr>
            <a:graphicFrameLocks noChangeAspect="1"/>
          </p:cNvGraphicFramePr>
          <p:nvPr/>
        </p:nvGraphicFramePr>
        <p:xfrm>
          <a:off x="827584" y="3356992"/>
          <a:ext cx="7556215" cy="2143324"/>
        </p:xfrm>
        <a:graphic>
          <a:graphicData uri="http://schemas.openxmlformats.org/presentationml/2006/ole">
            <p:oleObj spid="_x0000_s79874" name="Equation" r:id="rId4" imgW="4343400" imgH="123156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Eligibility</a:t>
            </a:r>
            <a:r>
              <a:rPr lang="de-DE" dirty="0" smtClean="0"/>
              <a:t> </a:t>
            </a:r>
            <a:r>
              <a:rPr lang="de-DE" dirty="0" err="1" smtClean="0"/>
              <a:t>Traces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484784"/>
            <a:ext cx="7543800" cy="4648200"/>
          </a:xfrm>
        </p:spPr>
        <p:txBody>
          <a:bodyPr/>
          <a:lstStyle/>
          <a:p>
            <a:r>
              <a:rPr lang="de-DE" dirty="0" smtClean="0"/>
              <a:t>Algorithmische Sicht auf TD(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</a:t>
            </a:r>
          </a:p>
          <a:p>
            <a:r>
              <a:rPr lang="de-DE" dirty="0" smtClean="0"/>
              <a:t>Einführung eines zusätzlichen Speichers </a:t>
            </a:r>
            <a:r>
              <a:rPr lang="de-DE" dirty="0" smtClean="0">
                <a:latin typeface="cmmi10" pitchFamily="34" charset="0"/>
              </a:rPr>
              <a:t>e</a:t>
            </a:r>
            <a:r>
              <a:rPr lang="de-DE" dirty="0" smtClean="0"/>
              <a:t>(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) für jeden Zustand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>
                <a:latin typeface="cmsy10"/>
              </a:rPr>
              <a:t>2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. </a:t>
            </a:r>
          </a:p>
          <a:p>
            <a:r>
              <a:rPr lang="de-DE" dirty="0" smtClean="0"/>
              <a:t>Nach Beobachtung &lt;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dirty="0" smtClean="0">
                <a:latin typeface="Arial Narrow"/>
              </a:rPr>
              <a:t>,</a:t>
            </a:r>
            <a:r>
              <a:rPr lang="de-DE" dirty="0" smtClean="0">
                <a:latin typeface="cmmi10" pitchFamily="34" charset="0"/>
              </a:rPr>
              <a:t>a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dirty="0" smtClean="0">
                <a:latin typeface="Arial Narrow"/>
              </a:rPr>
              <a:t>,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dirty="0" smtClean="0">
                <a:latin typeface="Arial Narrow"/>
              </a:rPr>
              <a:t>,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baseline="-25000" dirty="0" smtClean="0">
                <a:latin typeface="cmmi10" pitchFamily="34" charset="0"/>
              </a:rPr>
              <a:t>t</a:t>
            </a:r>
            <a:r>
              <a:rPr lang="de-DE" baseline="-25000" dirty="0" smtClean="0">
                <a:latin typeface="Arial"/>
              </a:rPr>
              <a:t>+</a:t>
            </a:r>
            <a:r>
              <a:rPr lang="de-DE" baseline="-25000" dirty="0" smtClean="0">
                <a:latin typeface="cmmi10" pitchFamily="34" charset="0"/>
              </a:rPr>
              <a:t>1</a:t>
            </a:r>
            <a:r>
              <a:rPr lang="de-DE" dirty="0" smtClean="0"/>
              <a:t>&gt;, berechne</a:t>
            </a:r>
          </a:p>
          <a:p>
            <a:endParaRPr lang="de-DE" dirty="0" smtClean="0"/>
          </a:p>
          <a:p>
            <a:endParaRPr lang="de-DE" dirty="0" smtClean="0"/>
          </a:p>
          <a:p>
            <a:pPr>
              <a:spcBef>
                <a:spcPts val="1800"/>
              </a:spcBef>
            </a:pPr>
            <a:r>
              <a:rPr lang="de-DE" dirty="0" smtClean="0"/>
              <a:t>Update für alle Zustände </a:t>
            </a:r>
          </a:p>
          <a:p>
            <a:endParaRPr lang="de-DE" dirty="0" smtClean="0">
              <a:latin typeface="cmmi10" pitchFamily="34" charset="0"/>
            </a:endParaRPr>
          </a:p>
          <a:p>
            <a:endParaRPr lang="de-DE" dirty="0" smtClean="0">
              <a:latin typeface="cmmi10" pitchFamily="34" charset="0"/>
            </a:endParaRPr>
          </a:p>
          <a:p>
            <a:endParaRPr lang="de-DE" dirty="0" smtClean="0">
              <a:latin typeface="cmmi10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2216" y="4519328"/>
            <a:ext cx="3484240" cy="14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Grafik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337586" y="3264973"/>
            <a:ext cx="3954494" cy="668083"/>
          </a:xfrm>
          <a:prstGeom prst="rect">
            <a:avLst/>
          </a:prstGeom>
        </p:spPr>
      </p:pic>
      <p:pic>
        <p:nvPicPr>
          <p:cNvPr id="9" name="Grafik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403648" y="4777141"/>
            <a:ext cx="3104388" cy="6680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FA für Reinforcement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447800"/>
            <a:ext cx="7906072" cy="4648200"/>
          </a:xfrm>
        </p:spPr>
        <p:txBody>
          <a:bodyPr/>
          <a:lstStyle/>
          <a:p>
            <a:r>
              <a:rPr lang="de-DE" dirty="0" smtClean="0"/>
              <a:t>TD(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</a:t>
            </a:r>
          </a:p>
          <a:p>
            <a:pPr lvl="1"/>
            <a:r>
              <a:rPr lang="de-DE" dirty="0" err="1" smtClean="0"/>
              <a:t>Eligibility</a:t>
            </a:r>
            <a:r>
              <a:rPr lang="de-DE" dirty="0" smtClean="0"/>
              <a:t> </a:t>
            </a:r>
            <a:r>
              <a:rPr lang="de-DE" dirty="0" err="1" smtClean="0"/>
              <a:t>traces</a:t>
            </a:r>
            <a:r>
              <a:rPr lang="de-DE" dirty="0" smtClean="0"/>
              <a:t>: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spcBef>
                <a:spcPts val="2400"/>
              </a:spcBef>
            </a:pPr>
            <a:r>
              <a:rPr lang="de-DE" dirty="0" smtClean="0"/>
              <a:t>Lineare Methode: Konvergenzgarantie nur für on-</a:t>
            </a:r>
            <a:r>
              <a:rPr lang="de-DE" dirty="0" err="1" smtClean="0"/>
              <a:t>policy</a:t>
            </a:r>
            <a:r>
              <a:rPr lang="de-DE" dirty="0" smtClean="0"/>
              <a:t>.</a:t>
            </a:r>
          </a:p>
          <a:p>
            <a:pPr lvl="1">
              <a:spcBef>
                <a:spcPts val="1200"/>
              </a:spcBef>
            </a:pPr>
            <a:r>
              <a:rPr lang="de-DE" dirty="0" smtClean="0"/>
              <a:t>Fehlerabschätzung: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>
              <a:spcBef>
                <a:spcPts val="1800"/>
              </a:spcBef>
            </a:pPr>
            <a:endParaRPr lang="de-DE" dirty="0" smtClean="0"/>
          </a:p>
        </p:txBody>
      </p:sp>
      <p:pic>
        <p:nvPicPr>
          <p:cNvPr id="20" name="Grafik 1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979712" y="4806086"/>
            <a:ext cx="6035040" cy="1431226"/>
          </a:xfrm>
          <a:prstGeom prst="rect">
            <a:avLst/>
          </a:prstGeom>
        </p:spPr>
      </p:pic>
      <p:pic>
        <p:nvPicPr>
          <p:cNvPr id="16" name="Grafik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843808" y="2388298"/>
            <a:ext cx="4079938" cy="1112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SARSA(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Kontrollproblem: SARSA(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 (On-</a:t>
            </a:r>
            <a:r>
              <a:rPr lang="de-DE" dirty="0" err="1" smtClean="0"/>
              <a:t>Policy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pPr marL="342900" lvl="1" indent="-342900">
              <a:buClr>
                <a:srgbClr val="8A0F14"/>
              </a:buClr>
              <a:buSzPct val="60000"/>
              <a:buFont typeface="Wingdings" pitchFamily="2" charset="2"/>
              <a:buChar char="n"/>
            </a:pPr>
            <a:endParaRPr lang="de-DE" sz="2400" dirty="0" smtClean="0"/>
          </a:p>
          <a:p>
            <a:pPr marL="342900" lvl="1" indent="-342900">
              <a:buClr>
                <a:srgbClr val="8A0F14"/>
              </a:buClr>
              <a:buSzPct val="60000"/>
              <a:buFont typeface="Wingdings" pitchFamily="2" charset="2"/>
              <a:buChar char="n"/>
            </a:pPr>
            <a:r>
              <a:rPr lang="de-DE" sz="2400" dirty="0" smtClean="0"/>
              <a:t>Off-</a:t>
            </a:r>
            <a:r>
              <a:rPr lang="de-DE" sz="2400" dirty="0" err="1" smtClean="0"/>
              <a:t>policy</a:t>
            </a:r>
            <a:r>
              <a:rPr lang="de-DE" sz="2400" dirty="0" smtClean="0"/>
              <a:t> kann divergieren.</a:t>
            </a:r>
          </a:p>
          <a:p>
            <a:endParaRPr lang="de-DE" dirty="0" smtClean="0"/>
          </a:p>
        </p:txBody>
      </p:sp>
      <p:pic>
        <p:nvPicPr>
          <p:cNvPr id="10" name="Grafik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619671" y="2204864"/>
            <a:ext cx="5808726" cy="1112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SARSA(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84784"/>
            <a:ext cx="7223373" cy="460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143404" cy="4710114"/>
          </a:xfrm>
        </p:spPr>
        <p:txBody>
          <a:bodyPr/>
          <a:lstStyle/>
          <a:p>
            <a:r>
              <a:rPr lang="de-DE" smtClean="0"/>
              <a:t>Zustandsraum </a:t>
            </a:r>
            <a:r>
              <a:rPr lang="de-DE" i="1" smtClean="0"/>
              <a:t>S</a:t>
            </a:r>
          </a:p>
          <a:p>
            <a:pPr lvl="1"/>
            <a:r>
              <a:rPr lang="de-DE" smtClean="0"/>
              <a:t>Startzustand</a:t>
            </a:r>
          </a:p>
          <a:p>
            <a:pPr lvl="1"/>
            <a:r>
              <a:rPr lang="de-DE" smtClean="0"/>
              <a:t>Zielzustand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/>
        </p:nvGraphicFramePr>
        <p:xfrm>
          <a:off x="5124401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" name="Smiley 10"/>
          <p:cNvSpPr/>
          <p:nvPr/>
        </p:nvSpPr>
        <p:spPr>
          <a:xfrm>
            <a:off x="5292080" y="2708920"/>
            <a:ext cx="360040" cy="36004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2771800" y="2263370"/>
          <a:ext cx="792088" cy="445550"/>
        </p:xfrm>
        <a:graphic>
          <a:graphicData uri="http://schemas.openxmlformats.org/presentationml/2006/ole">
            <p:oleObj spid="_x0000_s3074" name="Equation" r:id="rId4" imgW="406080" imgH="228600" progId="Equation.DSMT4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699792" y="2708920"/>
          <a:ext cx="792163" cy="444500"/>
        </p:xfrm>
        <a:graphic>
          <a:graphicData uri="http://schemas.openxmlformats.org/presentationml/2006/ole">
            <p:oleObj spid="_x0000_s3075" name="Equation" r:id="rId5" imgW="406080" imgH="228600" progId="Equation.DSMT4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SARSA(</a:t>
            </a:r>
            <a:r>
              <a:rPr lang="de-DE" dirty="0" smtClean="0">
                <a:latin typeface="cmmi10"/>
              </a:rPr>
              <a:t>¸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3047" y="1883744"/>
            <a:ext cx="7363369" cy="312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Fitted</a:t>
            </a:r>
            <a:r>
              <a:rPr lang="de-DE" dirty="0" smtClean="0"/>
              <a:t> Value Iteration mit Samples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[</a:t>
            </a:r>
            <a:r>
              <a:rPr lang="de-DE" dirty="0" err="1" smtClean="0"/>
              <a:t>Szepesvári</a:t>
            </a:r>
            <a:r>
              <a:rPr lang="de-DE" dirty="0" smtClean="0"/>
              <a:t> &amp; </a:t>
            </a:r>
            <a:r>
              <a:rPr lang="de-DE" dirty="0" err="1" smtClean="0"/>
              <a:t>Munos</a:t>
            </a:r>
            <a:r>
              <a:rPr lang="de-DE" dirty="0" smtClean="0"/>
              <a:t> 05]</a:t>
            </a:r>
          </a:p>
          <a:p>
            <a:r>
              <a:rPr lang="de-DE" dirty="0" smtClean="0">
                <a:latin typeface="cmmi10" pitchFamily="34" charset="0"/>
              </a:rPr>
              <a:t>V</a:t>
            </a:r>
            <a:r>
              <a:rPr lang="de-DE" dirty="0" smtClean="0"/>
              <a:t> </a:t>
            </a:r>
            <a:r>
              <a:rPr lang="de-DE" dirty="0" smtClean="0">
                <a:latin typeface="+mj-lt"/>
              </a:rPr>
              <a:t>= 0.</a:t>
            </a:r>
          </a:p>
          <a:p>
            <a:r>
              <a:rPr lang="de-DE" dirty="0" smtClean="0"/>
              <a:t>Ziehe </a:t>
            </a:r>
            <a:r>
              <a:rPr lang="de-DE" dirty="0" smtClean="0">
                <a:latin typeface="cmmi10" pitchFamily="34" charset="0"/>
              </a:rPr>
              <a:t>N</a:t>
            </a:r>
            <a:r>
              <a:rPr lang="de-DE" dirty="0" smtClean="0"/>
              <a:t> Zustände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 aus </a:t>
            </a:r>
            <a:r>
              <a:rPr lang="de-DE" dirty="0" smtClean="0">
                <a:latin typeface="cmmi10"/>
              </a:rPr>
              <a:t>¹</a:t>
            </a:r>
            <a:r>
              <a:rPr lang="de-DE" dirty="0" smtClean="0"/>
              <a:t>(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).</a:t>
            </a:r>
          </a:p>
          <a:p>
            <a:r>
              <a:rPr lang="de-DE" dirty="0" smtClean="0"/>
              <a:t>Für jedes </a:t>
            </a:r>
            <a:r>
              <a:rPr lang="de-DE" dirty="0" smtClean="0">
                <a:latin typeface="cmmi10" pitchFamily="34" charset="0"/>
              </a:rPr>
              <a:t>s </a:t>
            </a:r>
            <a:r>
              <a:rPr lang="de-DE" dirty="0" smtClean="0"/>
              <a:t>und </a:t>
            </a:r>
            <a:r>
              <a:rPr lang="de-DE" dirty="0" smtClean="0">
                <a:latin typeface="cmmi10" pitchFamily="34" charset="0"/>
              </a:rPr>
              <a:t>a</a:t>
            </a:r>
            <a:r>
              <a:rPr lang="de-DE" dirty="0" smtClean="0">
                <a:latin typeface="cmsy10"/>
              </a:rPr>
              <a:t>2</a:t>
            </a:r>
            <a:r>
              <a:rPr lang="de-DE" dirty="0" smtClean="0">
                <a:latin typeface="cmmi10" pitchFamily="34" charset="0"/>
              </a:rPr>
              <a:t>A</a:t>
            </a:r>
            <a:r>
              <a:rPr lang="de-DE" dirty="0" smtClean="0"/>
              <a:t>, Ziehe </a:t>
            </a:r>
            <a:r>
              <a:rPr lang="de-DE" dirty="0" smtClean="0">
                <a:latin typeface="cmmi10" pitchFamily="34" charset="0"/>
              </a:rPr>
              <a:t>M </a:t>
            </a:r>
            <a:r>
              <a:rPr lang="de-DE" dirty="0" smtClean="0"/>
              <a:t>Nachfolgezustände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‘ aus </a:t>
            </a:r>
            <a:r>
              <a:rPr lang="de-DE" dirty="0" smtClean="0">
                <a:latin typeface="cmmi10" pitchFamily="34" charset="0"/>
              </a:rPr>
              <a:t>P</a:t>
            </a:r>
            <a:r>
              <a:rPr lang="de-DE" dirty="0" smtClean="0">
                <a:latin typeface="+mj-lt"/>
              </a:rPr>
              <a:t>(</a:t>
            </a:r>
            <a:r>
              <a:rPr lang="de-DE" dirty="0" smtClean="0">
                <a:latin typeface="cmsy10"/>
              </a:rPr>
              <a:t>¢</a:t>
            </a:r>
            <a:r>
              <a:rPr lang="de-DE" dirty="0" smtClean="0">
                <a:latin typeface="+mj-lt"/>
              </a:rPr>
              <a:t>|</a:t>
            </a:r>
            <a:r>
              <a:rPr lang="de-DE" dirty="0" err="1" smtClean="0">
                <a:latin typeface="cmmi10" pitchFamily="34" charset="0"/>
              </a:rPr>
              <a:t>s</a:t>
            </a:r>
            <a:r>
              <a:rPr lang="de-DE" dirty="0" err="1" smtClean="0"/>
              <a:t>,</a:t>
            </a:r>
            <a:r>
              <a:rPr lang="de-DE" dirty="0" err="1" smtClean="0">
                <a:latin typeface="cmmi10" pitchFamily="34" charset="0"/>
              </a:rPr>
              <a:t>a</a:t>
            </a:r>
            <a:r>
              <a:rPr lang="de-DE" dirty="0" smtClean="0">
                <a:latin typeface="+mj-lt"/>
              </a:rPr>
              <a:t>)</a:t>
            </a:r>
            <a:r>
              <a:rPr lang="de-DE" dirty="0" smtClean="0"/>
              <a:t> und </a:t>
            </a:r>
            <a:r>
              <a:rPr lang="de-DE" dirty="0" err="1" smtClean="0"/>
              <a:t>Rewards</a:t>
            </a:r>
            <a:r>
              <a:rPr lang="de-DE" dirty="0" smtClean="0"/>
              <a:t> 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dirty="0" smtClean="0">
                <a:latin typeface="+mj-lt"/>
              </a:rPr>
              <a:t>(</a:t>
            </a:r>
            <a:r>
              <a:rPr lang="de-DE" dirty="0" err="1" smtClean="0">
                <a:latin typeface="cmmi10" pitchFamily="34" charset="0"/>
              </a:rPr>
              <a:t>s</a:t>
            </a:r>
            <a:r>
              <a:rPr lang="de-DE" dirty="0" err="1" smtClean="0"/>
              <a:t>,</a:t>
            </a:r>
            <a:r>
              <a:rPr lang="de-DE" dirty="0" err="1" smtClean="0">
                <a:latin typeface="cmmi10" pitchFamily="34" charset="0"/>
              </a:rPr>
              <a:t>a</a:t>
            </a:r>
            <a:r>
              <a:rPr lang="de-DE" dirty="0" smtClean="0">
                <a:latin typeface="+mj-lt"/>
              </a:rPr>
              <a:t>)</a:t>
            </a:r>
            <a:r>
              <a:rPr lang="de-DE" dirty="0" smtClean="0"/>
              <a:t>. </a:t>
            </a:r>
          </a:p>
          <a:p>
            <a:r>
              <a:rPr lang="de-DE" dirty="0" smtClean="0"/>
              <a:t>Iteriere:</a:t>
            </a:r>
          </a:p>
          <a:p>
            <a:pPr lvl="1"/>
            <a:r>
              <a:rPr lang="de-DE" dirty="0" smtClean="0"/>
              <a:t>Mit diesen Samples </a:t>
            </a:r>
            <a:r>
              <a:rPr lang="de-DE" dirty="0" smtClean="0">
                <a:latin typeface="+mj-lt"/>
              </a:rPr>
              <a:t>&lt;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, </a:t>
            </a:r>
            <a:r>
              <a:rPr lang="de-DE" dirty="0" smtClean="0">
                <a:latin typeface="cmmi10" pitchFamily="34" charset="0"/>
              </a:rPr>
              <a:t>a</a:t>
            </a:r>
            <a:r>
              <a:rPr lang="de-DE" dirty="0" smtClean="0"/>
              <a:t>, 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dirty="0" smtClean="0"/>
              <a:t>,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‘</a:t>
            </a:r>
            <a:r>
              <a:rPr lang="de-DE" dirty="0" smtClean="0">
                <a:latin typeface="+mj-lt"/>
              </a:rPr>
              <a:t>&gt;</a:t>
            </a:r>
            <a:r>
              <a:rPr lang="de-DE" dirty="0" smtClean="0"/>
              <a:t> wird ein </a:t>
            </a:r>
            <a:r>
              <a:rPr lang="de-DE" dirty="0" err="1" smtClean="0"/>
              <a:t>Bellman</a:t>
            </a:r>
            <a:r>
              <a:rPr lang="de-DE" dirty="0" smtClean="0"/>
              <a:t>-Update-Schritt durchgeführt: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Dann least-</a:t>
            </a:r>
            <a:r>
              <a:rPr lang="de-DE" dirty="0" err="1" smtClean="0"/>
              <a:t>squares</a:t>
            </a:r>
            <a:r>
              <a:rPr lang="de-DE" dirty="0" smtClean="0"/>
              <a:t> Fitting:</a:t>
            </a:r>
            <a:endParaRPr lang="de-DE" dirty="0"/>
          </a:p>
        </p:txBody>
      </p:sp>
      <p:pic>
        <p:nvPicPr>
          <p:cNvPr id="10" name="Grafik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987824" y="5965271"/>
            <a:ext cx="3794474" cy="776097"/>
          </a:xfrm>
          <a:prstGeom prst="rect">
            <a:avLst/>
          </a:prstGeom>
        </p:spPr>
      </p:pic>
      <p:pic>
        <p:nvPicPr>
          <p:cNvPr id="9" name="Grafik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2483767" y="4741135"/>
            <a:ext cx="4562570" cy="776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Fehlerabschätzung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32520"/>
            <a:ext cx="73533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 bwMode="auto">
          <a:xfrm>
            <a:off x="6300192" y="5805264"/>
            <a:ext cx="2232248" cy="79208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Iteration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Im Folgenden: lineares Modell.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Evaluation:</a:t>
            </a:r>
          </a:p>
          <a:p>
            <a:pPr lvl="1"/>
            <a:r>
              <a:rPr lang="de-DE" dirty="0" smtClean="0"/>
              <a:t>Lernen der optimalen </a:t>
            </a:r>
            <a:r>
              <a:rPr lang="de-DE" dirty="0" err="1" smtClean="0"/>
              <a:t>state-action</a:t>
            </a:r>
            <a:r>
              <a:rPr lang="de-DE" dirty="0" smtClean="0"/>
              <a:t> </a:t>
            </a:r>
            <a:r>
              <a:rPr lang="de-DE" dirty="0" err="1" smtClean="0"/>
              <a:t>value</a:t>
            </a:r>
            <a:r>
              <a:rPr lang="de-DE" dirty="0" smtClean="0"/>
              <a:t> </a:t>
            </a:r>
            <a:r>
              <a:rPr lang="de-DE" dirty="0" err="1" smtClean="0"/>
              <a:t>function</a:t>
            </a:r>
            <a:r>
              <a:rPr lang="de-DE" dirty="0" smtClean="0"/>
              <a:t>          von</a:t>
            </a:r>
          </a:p>
          <a:p>
            <a:pPr lvl="2"/>
            <a:r>
              <a:rPr lang="de-DE" dirty="0" smtClean="0"/>
              <a:t>Interaktion</a:t>
            </a:r>
          </a:p>
          <a:p>
            <a:pPr lvl="2"/>
            <a:r>
              <a:rPr lang="de-DE" dirty="0" smtClean="0"/>
              <a:t>fester Trainingsmenge</a:t>
            </a:r>
          </a:p>
          <a:p>
            <a:pPr lvl="2"/>
            <a:endParaRPr lang="de-DE" dirty="0" smtClean="0"/>
          </a:p>
          <a:p>
            <a:r>
              <a:rPr lang="de-DE" dirty="0" err="1" smtClean="0"/>
              <a:t>Policy</a:t>
            </a:r>
            <a:r>
              <a:rPr lang="de-DE" dirty="0" smtClean="0"/>
              <a:t> </a:t>
            </a:r>
            <a:r>
              <a:rPr lang="de-DE" dirty="0" err="1" smtClean="0"/>
              <a:t>Improvement</a:t>
            </a:r>
            <a:endParaRPr lang="de-DE" dirty="0" smtClean="0"/>
          </a:p>
          <a:p>
            <a:pPr lvl="2"/>
            <a:endParaRPr lang="de-DE" dirty="0" smtClean="0"/>
          </a:p>
        </p:txBody>
      </p:sp>
      <p:pic>
        <p:nvPicPr>
          <p:cNvPr id="10" name="Grafik 9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771800" y="2060849"/>
            <a:ext cx="2927413" cy="337375"/>
          </a:xfrm>
          <a:prstGeom prst="rect">
            <a:avLst/>
          </a:prstGeom>
        </p:spPr>
      </p:pic>
      <p:pic>
        <p:nvPicPr>
          <p:cNvPr id="9" name="Grafik 8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7812360" y="3237831"/>
            <a:ext cx="348329" cy="335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err="1" smtClean="0"/>
              <a:t>Fitted</a:t>
            </a:r>
            <a:r>
              <a:rPr lang="de-DE" smtClean="0"/>
              <a:t> Policy Evaluation mit </a:t>
            </a:r>
            <a:r>
              <a:rPr lang="de-DE" dirty="0" smtClean="0"/>
              <a:t>Samples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>
                <a:latin typeface="cmmi10" pitchFamily="34" charset="0"/>
              </a:rPr>
              <a:t>Q</a:t>
            </a:r>
            <a:r>
              <a:rPr lang="de-DE" smtClean="0"/>
              <a:t> </a:t>
            </a:r>
            <a:r>
              <a:rPr lang="de-DE" dirty="0" smtClean="0">
                <a:latin typeface="+mj-lt"/>
              </a:rPr>
              <a:t>= 0.</a:t>
            </a:r>
          </a:p>
          <a:p>
            <a:r>
              <a:rPr lang="de-DE" dirty="0" smtClean="0"/>
              <a:t>Ziehe </a:t>
            </a:r>
            <a:r>
              <a:rPr lang="de-DE" smtClean="0">
                <a:latin typeface="cmmi10" pitchFamily="34" charset="0"/>
              </a:rPr>
              <a:t>N</a:t>
            </a:r>
            <a:r>
              <a:rPr lang="de-DE" smtClean="0"/>
              <a:t> Samples </a:t>
            </a:r>
            <a:r>
              <a:rPr lang="de-DE" smtClean="0">
                <a:latin typeface="cmmi10" pitchFamily="34" charset="0"/>
              </a:rPr>
              <a:t>s</a:t>
            </a:r>
            <a:r>
              <a:rPr lang="de-DE" smtClean="0"/>
              <a:t>,</a:t>
            </a:r>
            <a:r>
              <a:rPr lang="de-DE" smtClean="0">
                <a:latin typeface="cmmi10" pitchFamily="34" charset="0"/>
              </a:rPr>
              <a:t>a</a:t>
            </a:r>
            <a:r>
              <a:rPr lang="de-DE" smtClean="0"/>
              <a:t> </a:t>
            </a:r>
            <a:r>
              <a:rPr lang="de-DE" dirty="0" smtClean="0"/>
              <a:t>aus </a:t>
            </a:r>
            <a:r>
              <a:rPr lang="de-DE" smtClean="0">
                <a:latin typeface="cmmi10"/>
              </a:rPr>
              <a:t>¹</a:t>
            </a:r>
            <a:r>
              <a:rPr lang="de-DE" smtClean="0"/>
              <a:t>(</a:t>
            </a:r>
            <a:r>
              <a:rPr lang="de-DE" smtClean="0">
                <a:latin typeface="cmmi10" pitchFamily="34" charset="0"/>
              </a:rPr>
              <a:t>s</a:t>
            </a:r>
            <a:r>
              <a:rPr lang="de-DE" smtClean="0"/>
              <a:t>),p(a). Ziehe R und Nachfolgezustand s‘ entsprechend Modell.</a:t>
            </a:r>
            <a:endParaRPr lang="de-DE" dirty="0" smtClean="0"/>
          </a:p>
          <a:p>
            <a:r>
              <a:rPr lang="de-DE" smtClean="0"/>
              <a:t>Iteriere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Mit diesen Samples </a:t>
            </a:r>
            <a:r>
              <a:rPr lang="de-DE" dirty="0" smtClean="0">
                <a:latin typeface="+mj-lt"/>
              </a:rPr>
              <a:t>&lt;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, </a:t>
            </a:r>
            <a:r>
              <a:rPr lang="de-DE" dirty="0" smtClean="0">
                <a:latin typeface="cmmi10" pitchFamily="34" charset="0"/>
              </a:rPr>
              <a:t>a</a:t>
            </a:r>
            <a:r>
              <a:rPr lang="de-DE" dirty="0" smtClean="0"/>
              <a:t>, </a:t>
            </a:r>
            <a:r>
              <a:rPr lang="de-DE" dirty="0" smtClean="0">
                <a:latin typeface="cmmi10" pitchFamily="34" charset="0"/>
              </a:rPr>
              <a:t>R</a:t>
            </a:r>
            <a:r>
              <a:rPr lang="de-DE" dirty="0" smtClean="0"/>
              <a:t>, </a:t>
            </a:r>
            <a:r>
              <a:rPr lang="de-DE" dirty="0" smtClean="0">
                <a:latin typeface="cmmi10" pitchFamily="34" charset="0"/>
              </a:rPr>
              <a:t>s</a:t>
            </a:r>
            <a:r>
              <a:rPr lang="de-DE" dirty="0" smtClean="0"/>
              <a:t>‘</a:t>
            </a:r>
            <a:r>
              <a:rPr lang="de-DE" dirty="0" smtClean="0">
                <a:latin typeface="+mj-lt"/>
              </a:rPr>
              <a:t>&gt;</a:t>
            </a:r>
            <a:r>
              <a:rPr lang="de-DE" dirty="0" smtClean="0"/>
              <a:t> wird ein </a:t>
            </a:r>
            <a:r>
              <a:rPr lang="de-DE" dirty="0" err="1" smtClean="0"/>
              <a:t>Bellman</a:t>
            </a:r>
            <a:r>
              <a:rPr lang="de-DE" dirty="0" smtClean="0"/>
              <a:t>-Update-Schritt durchgeführt: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  <a:p>
            <a:pPr lvl="1"/>
            <a:r>
              <a:rPr lang="de-DE" dirty="0" smtClean="0"/>
              <a:t>Dann least-</a:t>
            </a:r>
            <a:r>
              <a:rPr lang="de-DE" dirty="0" err="1" smtClean="0"/>
              <a:t>squares</a:t>
            </a:r>
            <a:r>
              <a:rPr lang="de-DE" dirty="0" smtClean="0"/>
              <a:t> Fitting:</a:t>
            </a:r>
            <a:endParaRPr lang="de-DE" dirty="0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/>
        </p:nvGraphicFramePr>
        <p:xfrm>
          <a:off x="2051720" y="4365104"/>
          <a:ext cx="4356486" cy="792088"/>
        </p:xfrm>
        <a:graphic>
          <a:graphicData uri="http://schemas.openxmlformats.org/presentationml/2006/ole">
            <p:oleObj spid="_x0000_s75778" name="Equation" r:id="rId4" imgW="2374560" imgH="431640" progId="Equation.DSMT4">
              <p:embed/>
            </p:oleObj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1907704" y="5589240"/>
          <a:ext cx="5126038" cy="792162"/>
        </p:xfrm>
        <a:graphic>
          <a:graphicData uri="http://schemas.openxmlformats.org/presentationml/2006/ole">
            <p:oleObj spid="_x0000_s75780" name="Equation" r:id="rId5" imgW="2793960" imgH="431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Approximate</a:t>
            </a:r>
            <a:r>
              <a:rPr lang="de-DE" dirty="0" smtClean="0"/>
              <a:t> </a:t>
            </a:r>
            <a:r>
              <a:rPr lang="de-DE" dirty="0" err="1" smtClean="0"/>
              <a:t>Policy</a:t>
            </a:r>
            <a:r>
              <a:rPr lang="de-DE" dirty="0" smtClean="0"/>
              <a:t> Iteration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Falls Samples von Q</a:t>
            </a:r>
            <a:r>
              <a:rPr lang="de-DE" baseline="30000" dirty="0" smtClean="0">
                <a:latin typeface="cmmi10"/>
              </a:rPr>
              <a:t>¼</a:t>
            </a:r>
            <a:r>
              <a:rPr lang="de-DE" dirty="0" smtClean="0"/>
              <a:t>(</a:t>
            </a:r>
            <a:r>
              <a:rPr lang="de-DE" dirty="0" err="1" smtClean="0"/>
              <a:t>s,a</a:t>
            </a:r>
            <a:r>
              <a:rPr lang="de-DE" dirty="0" smtClean="0"/>
              <a:t>) bekannt, lerne Q</a:t>
            </a:r>
            <a:r>
              <a:rPr lang="de-DE" baseline="30000" dirty="0" smtClean="0">
                <a:latin typeface="cmmi10"/>
              </a:rPr>
              <a:t>¼</a:t>
            </a:r>
            <a:r>
              <a:rPr lang="de-DE" dirty="0" smtClean="0"/>
              <a:t> vom Trainingssample mit Hilfe einer überwachten Regressionsmethode.</a:t>
            </a:r>
          </a:p>
          <a:p>
            <a:endParaRPr lang="de-DE" dirty="0" smtClean="0"/>
          </a:p>
          <a:p>
            <a:r>
              <a:rPr lang="de-DE" dirty="0" smtClean="0"/>
              <a:t>Problem: Oft off-</a:t>
            </a:r>
            <a:r>
              <a:rPr lang="de-DE" dirty="0" err="1" smtClean="0"/>
              <a:t>policy</a:t>
            </a:r>
            <a:r>
              <a:rPr lang="de-DE" dirty="0" smtClean="0"/>
              <a:t>, d.h. Trainingsbeispiele werden beobachtet während einer </a:t>
            </a:r>
            <a:r>
              <a:rPr lang="de-DE" dirty="0" err="1" smtClean="0"/>
              <a:t>Verhaltenspolicy</a:t>
            </a:r>
            <a:r>
              <a:rPr lang="de-DE" dirty="0" smtClean="0"/>
              <a:t> gefolgt wird.</a:t>
            </a:r>
          </a:p>
          <a:p>
            <a:pPr lvl="1"/>
            <a:r>
              <a:rPr lang="de-DE" dirty="0" smtClean="0"/>
              <a:t>Sample </a:t>
            </a:r>
            <a:r>
              <a:rPr lang="de-DE" dirty="0" err="1" smtClean="0"/>
              <a:t>Selection</a:t>
            </a:r>
            <a:r>
              <a:rPr lang="de-DE" dirty="0" smtClean="0"/>
              <a:t> Bias (Unterschiedliche Training- </a:t>
            </a:r>
            <a:r>
              <a:rPr lang="de-DE" smtClean="0"/>
              <a:t>und  Testverteilungen </a:t>
            </a:r>
            <a:r>
              <a:rPr lang="de-DE" i="1" smtClean="0"/>
              <a:t>p</a:t>
            </a:r>
            <a:r>
              <a:rPr lang="de-DE" smtClean="0"/>
              <a:t>(s,a)) 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-Residuen-Minimierung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smtClean="0"/>
              <a:t>Temporal </a:t>
            </a:r>
            <a:r>
              <a:rPr lang="de-DE" dirty="0" err="1" smtClean="0"/>
              <a:t>Difference</a:t>
            </a:r>
            <a:r>
              <a:rPr lang="de-DE" dirty="0" smtClean="0"/>
              <a:t> Methode. </a:t>
            </a:r>
          </a:p>
          <a:p>
            <a:pPr>
              <a:spcBef>
                <a:spcPts val="1200"/>
              </a:spcBef>
            </a:pPr>
            <a:r>
              <a:rPr lang="de-DE" dirty="0" err="1" smtClean="0"/>
              <a:t>Bellman</a:t>
            </a:r>
            <a:r>
              <a:rPr lang="de-DE" dirty="0" smtClean="0"/>
              <a:t>-Gleichung als Fixpunkt-Gleichung.</a:t>
            </a:r>
          </a:p>
          <a:p>
            <a:pPr>
              <a:spcBef>
                <a:spcPts val="1200"/>
              </a:spcBef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Linke Seite als Fehler interpretieren: </a:t>
            </a:r>
            <a:r>
              <a:rPr lang="de-DE" dirty="0" err="1" smtClean="0"/>
              <a:t>Bellman</a:t>
            </a:r>
            <a:r>
              <a:rPr lang="de-DE" dirty="0" smtClean="0"/>
              <a:t> Residuum. </a:t>
            </a:r>
            <a:r>
              <a:rPr lang="de-DE" dirty="0" smtClean="0">
                <a:latin typeface="cmmi10"/>
              </a:rPr>
              <a:t>¹</a:t>
            </a:r>
            <a:r>
              <a:rPr lang="de-DE" dirty="0" smtClean="0"/>
              <a:t> stationäre Verteilung von Zuständen.</a:t>
            </a:r>
          </a:p>
          <a:p>
            <a:pPr>
              <a:spcBef>
                <a:spcPts val="1200"/>
              </a:spcBef>
            </a:pPr>
            <a:endParaRPr lang="de-DE" dirty="0" smtClean="0"/>
          </a:p>
          <a:p>
            <a:pPr>
              <a:spcBef>
                <a:spcPts val="1200"/>
              </a:spcBef>
            </a:pPr>
            <a:r>
              <a:rPr lang="de-DE" dirty="0" smtClean="0"/>
              <a:t>Empirisch:</a:t>
            </a:r>
          </a:p>
          <a:p>
            <a:endParaRPr lang="de-DE" dirty="0"/>
          </a:p>
        </p:txBody>
      </p:sp>
      <p:pic>
        <p:nvPicPr>
          <p:cNvPr id="5" name="Grafik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42515" y="2527373"/>
            <a:ext cx="1921573" cy="253555"/>
          </a:xfrm>
          <a:prstGeom prst="rect">
            <a:avLst/>
          </a:prstGeom>
        </p:spPr>
      </p:pic>
      <p:pic>
        <p:nvPicPr>
          <p:cNvPr id="16" name="Grafik 1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771800" y="3943148"/>
            <a:ext cx="3409378" cy="349948"/>
          </a:xfrm>
          <a:prstGeom prst="rect">
            <a:avLst/>
          </a:prstGeom>
        </p:spPr>
      </p:pic>
      <p:pic>
        <p:nvPicPr>
          <p:cNvPr id="19" name="Grafik 18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1513564" y="4989157"/>
            <a:ext cx="7006876" cy="117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-Residuen-Minimierung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484784"/>
            <a:ext cx="7543800" cy="4648200"/>
          </a:xfrm>
        </p:spPr>
        <p:txBody>
          <a:bodyPr/>
          <a:lstStyle/>
          <a:p>
            <a:r>
              <a:rPr lang="de-DE" dirty="0" smtClean="0"/>
              <a:t>Problem: Schätzer </a:t>
            </a:r>
            <a:r>
              <a:rPr lang="de-DE" dirty="0" smtClean="0">
                <a:latin typeface="Arial Narrow"/>
              </a:rPr>
              <a:t>             </a:t>
            </a:r>
            <a:r>
              <a:rPr lang="de-DE" dirty="0" smtClean="0"/>
              <a:t>nicht erwartungstreu.</a:t>
            </a:r>
          </a:p>
          <a:p>
            <a:endParaRPr lang="de-DE" dirty="0" smtClean="0"/>
          </a:p>
          <a:p>
            <a:pPr>
              <a:spcBef>
                <a:spcPts val="3000"/>
              </a:spcBef>
            </a:pPr>
            <a:r>
              <a:rPr lang="de-DE" dirty="0" smtClean="0"/>
              <a:t>Denn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 </a:t>
            </a:r>
          </a:p>
          <a:p>
            <a:pPr>
              <a:buNone/>
            </a:pPr>
            <a:endParaRPr lang="de-DE" dirty="0" smtClean="0"/>
          </a:p>
          <a:p>
            <a:pPr>
              <a:spcBef>
                <a:spcPts val="1800"/>
              </a:spcBef>
            </a:pPr>
            <a:r>
              <a:rPr lang="de-DE" dirty="0" smtClean="0"/>
              <a:t>Es folgt:</a:t>
            </a:r>
            <a:endParaRPr lang="de-DE" dirty="0"/>
          </a:p>
        </p:txBody>
      </p:sp>
      <p:pic>
        <p:nvPicPr>
          <p:cNvPr id="19" name="Grafik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540001" y="2132856"/>
            <a:ext cx="4025455" cy="337375"/>
          </a:xfrm>
          <a:prstGeom prst="rect">
            <a:avLst/>
          </a:prstGeom>
        </p:spPr>
      </p:pic>
      <p:pic>
        <p:nvPicPr>
          <p:cNvPr id="25" name="Grafik 24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2375685" y="3861048"/>
            <a:ext cx="5148643" cy="480060"/>
          </a:xfrm>
          <a:prstGeom prst="rect">
            <a:avLst/>
          </a:prstGeom>
        </p:spPr>
      </p:pic>
      <p:pic>
        <p:nvPicPr>
          <p:cNvPr id="23" name="Grafik 2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123727" y="3140968"/>
            <a:ext cx="5689282" cy="502920"/>
          </a:xfrm>
          <a:prstGeom prst="rect">
            <a:avLst/>
          </a:prstGeom>
        </p:spPr>
      </p:pic>
      <p:pic>
        <p:nvPicPr>
          <p:cNvPr id="28" name="Grafik 27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194573" y="5176989"/>
            <a:ext cx="7193851" cy="1060323"/>
          </a:xfrm>
          <a:prstGeom prst="rect">
            <a:avLst/>
          </a:prstGeom>
        </p:spPr>
      </p:pic>
      <p:pic>
        <p:nvPicPr>
          <p:cNvPr id="32" name="Grafik 3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3995935" y="1556792"/>
            <a:ext cx="816102" cy="338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-Residuen-Minimierung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Aber für                                                             gilt: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Es gilt aber für Erwartungswerte über Zufallsvariablen </a:t>
            </a:r>
            <a:r>
              <a:rPr lang="de-DE" dirty="0" smtClean="0">
                <a:latin typeface="cmmi10" pitchFamily="34" charset="0"/>
              </a:rPr>
              <a:t>X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27" name="Grafik 2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115617" y="2249035"/>
            <a:ext cx="7271385" cy="1756029"/>
          </a:xfrm>
          <a:prstGeom prst="rect">
            <a:avLst/>
          </a:prstGeom>
        </p:spPr>
      </p:pic>
      <p:pic>
        <p:nvPicPr>
          <p:cNvPr id="20" name="Grafik 1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066648" y="5565043"/>
            <a:ext cx="3017520" cy="312229"/>
          </a:xfrm>
          <a:prstGeom prst="rect">
            <a:avLst/>
          </a:prstGeom>
        </p:spPr>
      </p:pic>
      <p:pic>
        <p:nvPicPr>
          <p:cNvPr id="25" name="Grafik 2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555775" y="1484784"/>
            <a:ext cx="4837176" cy="3680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-Residuen-Minimierung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4400" y="1447800"/>
            <a:ext cx="7618040" cy="4648200"/>
          </a:xfrm>
        </p:spPr>
        <p:txBody>
          <a:bodyPr/>
          <a:lstStyle/>
          <a:p>
            <a:r>
              <a:rPr lang="de-DE" dirty="0" smtClean="0"/>
              <a:t>Anwendung auf inneren Erwartungswert: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Der Varianzterm wirkt ähnlich wie ein </a:t>
            </a:r>
            <a:r>
              <a:rPr lang="de-DE" dirty="0" err="1" smtClean="0"/>
              <a:t>Regularisierer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>
                <a:latin typeface="Symbol"/>
                <a:sym typeface="Symbol"/>
              </a:rPr>
              <a:t></a:t>
            </a:r>
            <a:r>
              <a:rPr lang="de-DE" dirty="0" smtClean="0"/>
              <a:t> Bias.</a:t>
            </a:r>
            <a:endParaRPr lang="de-DE" dirty="0"/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253545" y="2174819"/>
            <a:ext cx="6198775" cy="29823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143404" cy="4710114"/>
          </a:xfrm>
        </p:spPr>
        <p:txBody>
          <a:bodyPr/>
          <a:lstStyle/>
          <a:p>
            <a:r>
              <a:rPr lang="de-DE" smtClean="0"/>
              <a:t>Zustandsraum </a:t>
            </a:r>
            <a:r>
              <a:rPr lang="de-DE" i="1" smtClean="0"/>
              <a:t>S</a:t>
            </a:r>
          </a:p>
          <a:p>
            <a:r>
              <a:rPr lang="de-DE" smtClean="0"/>
              <a:t>Aktionsmenge </a:t>
            </a:r>
            <a:r>
              <a:rPr lang="de-DE" i="1" smtClean="0"/>
              <a:t>A</a:t>
            </a:r>
            <a:r>
              <a:rPr lang="de-DE" smtClean="0"/>
              <a:t> </a:t>
            </a:r>
          </a:p>
          <a:p>
            <a:pPr lvl="1"/>
            <a:r>
              <a:rPr lang="de-DE" i="1" smtClean="0"/>
              <a:t>A</a:t>
            </a:r>
            <a:r>
              <a:rPr lang="de-DE" smtClean="0"/>
              <a:t>=(links, rechts, oben, unten)</a:t>
            </a:r>
          </a:p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9" name="Tabelle 8"/>
          <p:cNvGraphicFramePr>
            <a:graphicFrameLocks noGrp="1"/>
          </p:cNvGraphicFramePr>
          <p:nvPr/>
        </p:nvGraphicFramePr>
        <p:xfrm>
          <a:off x="5124401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0" name="Smiley 9"/>
          <p:cNvSpPr/>
          <p:nvPr/>
        </p:nvSpPr>
        <p:spPr>
          <a:xfrm>
            <a:off x="5292080" y="2708920"/>
            <a:ext cx="360040" cy="36004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BRM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Vorschlag: [</a:t>
            </a:r>
            <a:r>
              <a:rPr lang="de-DE" dirty="0" err="1" smtClean="0"/>
              <a:t>Antos</a:t>
            </a:r>
            <a:r>
              <a:rPr lang="de-DE" dirty="0" smtClean="0"/>
              <a:t> et. al. </a:t>
            </a:r>
            <a:r>
              <a:rPr lang="de-DE" smtClean="0"/>
              <a:t>07]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Erwartungstreue durch Einführung einer Hilfsfunktion </a:t>
            </a:r>
            <a:r>
              <a:rPr lang="de-DE" dirty="0" smtClean="0">
                <a:latin typeface="cmmi10" pitchFamily="34" charset="0"/>
              </a:rPr>
              <a:t>h</a:t>
            </a:r>
            <a:r>
              <a:rPr lang="de-DE" dirty="0" smtClean="0">
                <a:latin typeface="cmsy10"/>
              </a:rPr>
              <a:t>2</a:t>
            </a:r>
            <a:r>
              <a:rPr lang="de-DE" dirty="0" smtClean="0">
                <a:latin typeface="Lucida Calligraphy" pitchFamily="66" charset="0"/>
              </a:rPr>
              <a:t>F</a:t>
            </a:r>
            <a:r>
              <a:rPr lang="de-DE" dirty="0" smtClean="0"/>
              <a:t>. </a:t>
            </a:r>
          </a:p>
          <a:p>
            <a:endParaRPr lang="de-DE" dirty="0"/>
          </a:p>
        </p:txBody>
      </p:sp>
      <p:pic>
        <p:nvPicPr>
          <p:cNvPr id="5" name="Grafik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88" y="2996952"/>
            <a:ext cx="5534215" cy="349948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81288" y="3573016"/>
            <a:ext cx="37814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Least-</a:t>
            </a:r>
            <a:r>
              <a:rPr lang="de-DE" dirty="0" err="1" smtClean="0"/>
              <a:t>Squares</a:t>
            </a:r>
            <a:r>
              <a:rPr lang="de-DE" dirty="0" smtClean="0"/>
              <a:t> Temporal </a:t>
            </a:r>
            <a:r>
              <a:rPr lang="de-DE" dirty="0" err="1" smtClean="0"/>
              <a:t>Difference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>
                <a:latin typeface="cmmi10" pitchFamily="34" charset="0"/>
              </a:rPr>
              <a:t>Q</a:t>
            </a:r>
            <a:r>
              <a:rPr lang="de-DE" dirty="0" smtClean="0"/>
              <a:t> ist aus Funktionsraum </a:t>
            </a:r>
            <a:r>
              <a:rPr lang="de-DE" dirty="0" smtClean="0">
                <a:latin typeface="Lucida Calligraphy" pitchFamily="66" charset="0"/>
              </a:rPr>
              <a:t>F</a:t>
            </a:r>
            <a:r>
              <a:rPr lang="de-DE" dirty="0" smtClean="0"/>
              <a:t>.</a:t>
            </a:r>
          </a:p>
          <a:p>
            <a:r>
              <a:rPr lang="de-DE" dirty="0" smtClean="0">
                <a:latin typeface="cmmi10" pitchFamily="34" charset="0"/>
              </a:rPr>
              <a:t>T</a:t>
            </a:r>
            <a:r>
              <a:rPr lang="de-DE" baseline="30000" dirty="0" smtClean="0">
                <a:latin typeface="cmmi10"/>
              </a:rPr>
              <a:t>¼</a:t>
            </a:r>
            <a:r>
              <a:rPr lang="de-DE" dirty="0" smtClean="0">
                <a:latin typeface="cmmi10" pitchFamily="34" charset="0"/>
              </a:rPr>
              <a:t>Q</a:t>
            </a:r>
            <a:r>
              <a:rPr lang="de-DE" dirty="0" smtClean="0"/>
              <a:t> aber nicht notwendigerweise.</a:t>
            </a:r>
          </a:p>
          <a:p>
            <a:r>
              <a:rPr lang="de-DE" dirty="0" smtClean="0"/>
              <a:t>LSTD minimiert den quadratischen Abstand zwischen </a:t>
            </a:r>
            <a:r>
              <a:rPr lang="de-DE" dirty="0" smtClean="0">
                <a:latin typeface="cmmi10" pitchFamily="34" charset="0"/>
              </a:rPr>
              <a:t>Q </a:t>
            </a:r>
            <a:r>
              <a:rPr lang="de-DE" dirty="0" smtClean="0"/>
              <a:t>und der Projektion von </a:t>
            </a:r>
            <a:r>
              <a:rPr lang="de-DE" dirty="0" smtClean="0">
                <a:latin typeface="cmmi10" pitchFamily="34" charset="0"/>
              </a:rPr>
              <a:t>T</a:t>
            </a:r>
            <a:r>
              <a:rPr lang="de-DE" baseline="30000" dirty="0" smtClean="0">
                <a:latin typeface="cmmi10"/>
              </a:rPr>
              <a:t>¼</a:t>
            </a:r>
            <a:r>
              <a:rPr lang="de-DE" dirty="0" smtClean="0">
                <a:latin typeface="cmmi10" pitchFamily="34" charset="0"/>
              </a:rPr>
              <a:t>Q </a:t>
            </a:r>
            <a:r>
              <a:rPr lang="de-DE" dirty="0" smtClean="0"/>
              <a:t>auf </a:t>
            </a:r>
            <a:r>
              <a:rPr lang="de-DE" dirty="0" smtClean="0">
                <a:latin typeface="Lucida Calligraphy" pitchFamily="66" charset="0"/>
              </a:rPr>
              <a:t>F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err="1" smtClean="0"/>
              <a:t>Unbiased</a:t>
            </a:r>
            <a:r>
              <a:rPr lang="de-DE" dirty="0" smtClean="0"/>
              <a:t>.</a:t>
            </a:r>
          </a:p>
          <a:p>
            <a:r>
              <a:rPr lang="de-DE" dirty="0" smtClean="0"/>
              <a:t>LSTD oft bessere Ergebnisse.</a:t>
            </a:r>
          </a:p>
        </p:txBody>
      </p:sp>
      <p:pic>
        <p:nvPicPr>
          <p:cNvPr id="8" name="Grafik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699792" y="3429000"/>
            <a:ext cx="3688080" cy="349948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203848" y="4069838"/>
            <a:ext cx="2753487" cy="4065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Bellman</a:t>
            </a:r>
            <a:r>
              <a:rPr lang="de-DE" dirty="0" smtClean="0"/>
              <a:t>-Operatoren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de-DE" dirty="0" smtClean="0"/>
              <a:t>In (linearer) Operatorschreibweise:</a:t>
            </a: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Mit linearem Operator </a:t>
            </a:r>
            <a:r>
              <a:rPr lang="de-DE" dirty="0" smtClean="0">
                <a:latin typeface="cmmi10" pitchFamily="34" charset="0"/>
              </a:rPr>
              <a:t>T</a:t>
            </a:r>
            <a:r>
              <a:rPr lang="de-DE" baseline="30000" dirty="0" smtClean="0">
                <a:latin typeface="cmmi10" pitchFamily="34" charset="0"/>
              </a:rPr>
              <a:t>¼</a:t>
            </a:r>
            <a:r>
              <a:rPr lang="de-DE" dirty="0" smtClean="0"/>
              <a:t>: </a:t>
            </a:r>
            <a:endParaRPr lang="de-DE" dirty="0" smtClean="0">
              <a:latin typeface="cmmi10" pitchFamily="34" charset="0"/>
            </a:endParaRPr>
          </a:p>
          <a:p>
            <a:endParaRPr lang="de-DE" dirty="0" smtClean="0">
              <a:latin typeface="cmmi10" pitchFamily="34" charset="0"/>
            </a:endParaRPr>
          </a:p>
          <a:p>
            <a:pPr>
              <a:buNone/>
            </a:pPr>
            <a:endParaRPr lang="de-DE" dirty="0" smtClean="0">
              <a:latin typeface="cmmi10" pitchFamily="34" charset="0"/>
            </a:endParaRPr>
          </a:p>
          <a:p>
            <a:pPr>
              <a:buFont typeface="Wingdings" pitchFamily="2" charset="2"/>
              <a:buChar char=""/>
            </a:pPr>
            <a:r>
              <a:rPr lang="de-DE" dirty="0" smtClean="0">
                <a:latin typeface="cmmi10" pitchFamily="34" charset="0"/>
              </a:rPr>
              <a:t>Q</a:t>
            </a:r>
            <a:r>
              <a:rPr lang="de-DE" baseline="30000" dirty="0" smtClean="0">
                <a:latin typeface="cmmi10" pitchFamily="34" charset="0"/>
              </a:rPr>
              <a:t>¼ </a:t>
            </a:r>
            <a:r>
              <a:rPr lang="de-DE" dirty="0" smtClean="0"/>
              <a:t>ist ein Fixpunkt des </a:t>
            </a:r>
            <a:r>
              <a:rPr lang="de-DE" dirty="0" err="1" smtClean="0"/>
              <a:t>Bellman</a:t>
            </a:r>
            <a:r>
              <a:rPr lang="de-DE" dirty="0" smtClean="0"/>
              <a:t>-Operators </a:t>
            </a:r>
            <a:r>
              <a:rPr lang="de-DE" dirty="0" smtClean="0">
                <a:latin typeface="cmmi10" pitchFamily="34" charset="0"/>
              </a:rPr>
              <a:t>T</a:t>
            </a:r>
            <a:r>
              <a:rPr lang="de-DE" baseline="30000" dirty="0" smtClean="0">
                <a:latin typeface="cmmi10" pitchFamily="34" charset="0"/>
              </a:rPr>
              <a:t>¼</a:t>
            </a:r>
            <a:r>
              <a:rPr lang="de-DE" dirty="0" smtClean="0"/>
              <a:t> .</a:t>
            </a:r>
          </a:p>
          <a:p>
            <a:pPr>
              <a:buFont typeface="Wingdings" pitchFamily="2" charset="2"/>
              <a:buChar char=""/>
            </a:pPr>
            <a:endParaRPr lang="de-DE" dirty="0" smtClean="0"/>
          </a:p>
          <a:p>
            <a:r>
              <a:rPr lang="de-DE" dirty="0" smtClean="0"/>
              <a:t>Iteration:</a:t>
            </a:r>
            <a:endParaRPr lang="de-DE" dirty="0" smtClean="0">
              <a:latin typeface="cmmi10" pitchFamily="34" charset="0"/>
            </a:endParaRPr>
          </a:p>
          <a:p>
            <a:pPr>
              <a:buFont typeface="Wingdings" pitchFamily="2" charset="2"/>
              <a:buChar char=""/>
            </a:pPr>
            <a:endParaRPr lang="de-DE" dirty="0" smtClean="0"/>
          </a:p>
        </p:txBody>
      </p:sp>
      <p:pic>
        <p:nvPicPr>
          <p:cNvPr id="6" name="Grafik 5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575391" y="2060848"/>
            <a:ext cx="1494092" cy="262890"/>
          </a:xfrm>
          <a:prstGeom prst="rect">
            <a:avLst/>
          </a:prstGeom>
        </p:spPr>
      </p:pic>
      <p:pic>
        <p:nvPicPr>
          <p:cNvPr id="7" name="Grafik 6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691680" y="3460995"/>
            <a:ext cx="6112573" cy="616077"/>
          </a:xfrm>
          <a:prstGeom prst="rect">
            <a:avLst/>
          </a:prstGeom>
        </p:spPr>
      </p:pic>
      <p:pic>
        <p:nvPicPr>
          <p:cNvPr id="13" name="Grafik 12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247066" y="5097181"/>
            <a:ext cx="1756982" cy="276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Bellman-Operator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Neuer Operator für Featurevektoren </a:t>
            </a:r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/>
        </p:nvGraphicFramePr>
        <p:xfrm>
          <a:off x="2483768" y="2349500"/>
          <a:ext cx="2925763" cy="525463"/>
        </p:xfrm>
        <a:graphic>
          <a:graphicData uri="http://schemas.openxmlformats.org/presentationml/2006/ole">
            <p:oleObj spid="_x0000_s80898" name="Equation" r:id="rId4" imgW="1269720" imgH="22860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Batch Reinforcement Learning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Episode </a:t>
            </a:r>
            <a:r>
              <a:rPr lang="de-DE" dirty="0" err="1" smtClean="0"/>
              <a:t>gesamplet</a:t>
            </a:r>
            <a:r>
              <a:rPr lang="de-DE" dirty="0" smtClean="0"/>
              <a:t> nach </a:t>
            </a:r>
            <a:r>
              <a:rPr lang="de-DE" dirty="0" smtClean="0">
                <a:latin typeface="cmmi10"/>
              </a:rPr>
              <a:t>¼</a:t>
            </a:r>
            <a:r>
              <a:rPr lang="de-DE" baseline="-25000" dirty="0" smtClean="0">
                <a:latin typeface="cmmi10" pitchFamily="34" charset="0"/>
              </a:rPr>
              <a:t>b</a:t>
            </a:r>
          </a:p>
          <a:p>
            <a:r>
              <a:rPr lang="de-DE" dirty="0" smtClean="0"/>
              <a:t>Zum Trainingszeitpunkt nur Zugang zu dieser einen Episode.</a:t>
            </a:r>
            <a:endParaRPr lang="de-DE" baseline="-25000" dirty="0">
              <a:latin typeface="cmmi10" pitchFamily="34" charset="0"/>
            </a:endParaRPr>
          </a:p>
        </p:txBody>
      </p:sp>
      <p:pic>
        <p:nvPicPr>
          <p:cNvPr id="7" name="Grafik 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31440" y="3260965"/>
            <a:ext cx="8063007" cy="11761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Literatur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600" dirty="0" smtClean="0"/>
              <a:t>[Auer et al. 02 ]: </a:t>
            </a:r>
            <a:r>
              <a:rPr lang="de-DE" sz="1600" dirty="0" err="1" smtClean="0"/>
              <a:t>P.Auer</a:t>
            </a:r>
            <a:r>
              <a:rPr lang="de-DE" sz="1600" dirty="0" smtClean="0"/>
              <a:t>, </a:t>
            </a:r>
            <a:r>
              <a:rPr lang="de-DE" sz="1600" dirty="0" err="1" smtClean="0"/>
              <a:t>N.Cesa</a:t>
            </a:r>
            <a:r>
              <a:rPr lang="de-DE" sz="1600" dirty="0" smtClean="0"/>
              <a:t>-Bianchi </a:t>
            </a:r>
            <a:r>
              <a:rPr lang="de-DE" sz="1600" dirty="0" err="1" smtClean="0"/>
              <a:t>and</a:t>
            </a:r>
            <a:r>
              <a:rPr lang="de-DE" sz="1600" dirty="0" smtClean="0"/>
              <a:t> </a:t>
            </a:r>
            <a:r>
              <a:rPr lang="de-DE" sz="1600" dirty="0" err="1" smtClean="0"/>
              <a:t>P.Fischer</a:t>
            </a:r>
            <a:r>
              <a:rPr lang="de-DE" sz="1600" dirty="0" smtClean="0"/>
              <a:t>: Finite time </a:t>
            </a:r>
            <a:r>
              <a:rPr lang="de-DE" sz="1600" dirty="0" err="1" smtClean="0"/>
              <a:t>analysis</a:t>
            </a:r>
            <a:r>
              <a:rPr lang="de-DE" sz="1600" dirty="0" smtClean="0"/>
              <a:t> </a:t>
            </a:r>
            <a:r>
              <a:rPr lang="de-DE" sz="1600" dirty="0" err="1" smtClean="0"/>
              <a:t>of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</a:t>
            </a:r>
            <a:r>
              <a:rPr lang="de-DE" sz="1600" dirty="0" err="1" smtClean="0"/>
              <a:t>multiarmed</a:t>
            </a:r>
            <a:r>
              <a:rPr lang="de-DE" sz="1600" dirty="0" smtClean="0"/>
              <a:t> </a:t>
            </a:r>
            <a:r>
              <a:rPr lang="de-DE" sz="1600" dirty="0" err="1" smtClean="0"/>
              <a:t>bandit</a:t>
            </a:r>
            <a:r>
              <a:rPr lang="de-DE" sz="1600" dirty="0" smtClean="0"/>
              <a:t> </a:t>
            </a:r>
            <a:r>
              <a:rPr lang="de-DE" sz="1600" dirty="0" err="1" smtClean="0"/>
              <a:t>problem</a:t>
            </a:r>
            <a:r>
              <a:rPr lang="de-DE" sz="1600" dirty="0" smtClean="0"/>
              <a:t>. </a:t>
            </a:r>
            <a:r>
              <a:rPr lang="de-DE" sz="1600" dirty="0" err="1" smtClean="0"/>
              <a:t>Machine</a:t>
            </a:r>
            <a:r>
              <a:rPr lang="de-DE" sz="1600" dirty="0" smtClean="0"/>
              <a:t> Learning 47, 2002.</a:t>
            </a:r>
          </a:p>
          <a:p>
            <a:r>
              <a:rPr lang="de-DE" sz="1600" dirty="0" smtClean="0"/>
              <a:t>[</a:t>
            </a:r>
            <a:r>
              <a:rPr lang="de-DE" sz="1600" dirty="0" err="1" smtClean="0"/>
              <a:t>Kearns</a:t>
            </a:r>
            <a:r>
              <a:rPr lang="de-DE" sz="1600" dirty="0" smtClean="0"/>
              <a:t> et al. 02]: M.J. </a:t>
            </a:r>
            <a:r>
              <a:rPr lang="de-DE" sz="1600" dirty="0" err="1" smtClean="0"/>
              <a:t>Kearns</a:t>
            </a:r>
            <a:r>
              <a:rPr lang="de-DE" sz="1600" dirty="0" smtClean="0"/>
              <a:t>, Y. Mansour, A.Y. </a:t>
            </a:r>
            <a:r>
              <a:rPr lang="de-DE" sz="1600" dirty="0" err="1" smtClean="0"/>
              <a:t>Ng</a:t>
            </a:r>
            <a:r>
              <a:rPr lang="de-DE" sz="1600" dirty="0" smtClean="0"/>
              <a:t>: A </a:t>
            </a:r>
            <a:r>
              <a:rPr lang="de-DE" sz="1600" dirty="0" err="1" smtClean="0"/>
              <a:t>sparse</a:t>
            </a:r>
            <a:r>
              <a:rPr lang="de-DE" sz="1600" dirty="0" smtClean="0"/>
              <a:t> </a:t>
            </a:r>
            <a:r>
              <a:rPr lang="de-DE" sz="1600" dirty="0" err="1" smtClean="0"/>
              <a:t>sampling</a:t>
            </a:r>
            <a:r>
              <a:rPr lang="de-DE" sz="1600" dirty="0" smtClean="0"/>
              <a:t> </a:t>
            </a:r>
            <a:r>
              <a:rPr lang="de-DE" sz="1600" dirty="0" err="1" smtClean="0"/>
              <a:t>algorithm</a:t>
            </a:r>
            <a:r>
              <a:rPr lang="de-DE" sz="1600" dirty="0" smtClean="0"/>
              <a:t> </a:t>
            </a:r>
            <a:r>
              <a:rPr lang="de-DE" sz="1600" dirty="0" err="1" smtClean="0"/>
              <a:t>for</a:t>
            </a:r>
            <a:r>
              <a:rPr lang="de-DE" sz="1600" dirty="0" smtClean="0"/>
              <a:t> </a:t>
            </a:r>
            <a:r>
              <a:rPr lang="en-US" sz="1600" dirty="0" smtClean="0"/>
              <a:t>near-optimal planning in large Markov decision processes. Machine Learning 49: </a:t>
            </a:r>
            <a:r>
              <a:rPr lang="de-DE" sz="1600" dirty="0" smtClean="0"/>
              <a:t>2002.</a:t>
            </a:r>
          </a:p>
          <a:p>
            <a:r>
              <a:rPr lang="de-DE" sz="1600" dirty="0" smtClean="0"/>
              <a:t>[Kocsis &amp; </a:t>
            </a:r>
            <a:r>
              <a:rPr lang="de-DE" sz="1600" dirty="0" err="1" smtClean="0"/>
              <a:t>Szepesvári</a:t>
            </a:r>
            <a:r>
              <a:rPr lang="de-DE" sz="1600" dirty="0" smtClean="0"/>
              <a:t> 06]: </a:t>
            </a:r>
            <a:r>
              <a:rPr lang="en-US" sz="1600" dirty="0" smtClean="0"/>
              <a:t>L. </a:t>
            </a:r>
            <a:r>
              <a:rPr lang="en-US" sz="1600" dirty="0" err="1" smtClean="0"/>
              <a:t>Kocsis</a:t>
            </a:r>
            <a:r>
              <a:rPr lang="en-US" sz="1600" dirty="0" smtClean="0"/>
              <a:t> and Cs. </a:t>
            </a:r>
            <a:r>
              <a:rPr lang="en-US" sz="1600" dirty="0" err="1" smtClean="0"/>
              <a:t>Szepesvári</a:t>
            </a:r>
            <a:r>
              <a:rPr lang="en-US" sz="1600" dirty="0" smtClean="0"/>
              <a:t>: Bandit based Monte-Carlo planning. ECML, </a:t>
            </a:r>
            <a:r>
              <a:rPr lang="de-DE" sz="1600" dirty="0" smtClean="0"/>
              <a:t>2006.</a:t>
            </a:r>
          </a:p>
          <a:p>
            <a:r>
              <a:rPr lang="de-DE" sz="1600" dirty="0" smtClean="0"/>
              <a:t>[Rust 97]: </a:t>
            </a:r>
            <a:r>
              <a:rPr lang="en-US" sz="1600" dirty="0" smtClean="0"/>
              <a:t>J. Rust, 1997, Using randomization to break the curse of dimensionality, </a:t>
            </a:r>
            <a:r>
              <a:rPr lang="de-DE" sz="1600" dirty="0" err="1" smtClean="0"/>
              <a:t>Econometrica</a:t>
            </a:r>
            <a:r>
              <a:rPr lang="de-DE" sz="1600" dirty="0" smtClean="0"/>
              <a:t>, 65:487—516, 1997.</a:t>
            </a:r>
          </a:p>
          <a:p>
            <a:r>
              <a:rPr lang="de-DE" sz="1600" dirty="0" smtClean="0"/>
              <a:t>[</a:t>
            </a:r>
            <a:r>
              <a:rPr lang="de-DE" sz="1600" dirty="0" err="1" smtClean="0"/>
              <a:t>Szepesvári</a:t>
            </a:r>
            <a:r>
              <a:rPr lang="de-DE" sz="1600" dirty="0" smtClean="0"/>
              <a:t> &amp; </a:t>
            </a:r>
            <a:r>
              <a:rPr lang="de-DE" sz="1600" dirty="0" err="1" smtClean="0"/>
              <a:t>Munos</a:t>
            </a:r>
            <a:r>
              <a:rPr lang="de-DE" sz="1600" dirty="0" smtClean="0"/>
              <a:t> 05]: </a:t>
            </a:r>
            <a:r>
              <a:rPr lang="en-US" sz="1600" dirty="0" smtClean="0"/>
              <a:t>Cs. </a:t>
            </a:r>
            <a:r>
              <a:rPr lang="en-US" sz="1600" dirty="0" err="1" smtClean="0"/>
              <a:t>Szepesvári</a:t>
            </a:r>
            <a:r>
              <a:rPr lang="en-US" sz="1600" dirty="0" smtClean="0"/>
              <a:t> and R. </a:t>
            </a:r>
            <a:r>
              <a:rPr lang="en-US" sz="1600" dirty="0" err="1" smtClean="0"/>
              <a:t>Munos</a:t>
            </a:r>
            <a:r>
              <a:rPr lang="en-US" sz="1600" dirty="0" smtClean="0"/>
              <a:t>: Finite time bounds for sampling based fitted </a:t>
            </a:r>
            <a:r>
              <a:rPr lang="de-DE" sz="1600" dirty="0" err="1" smtClean="0"/>
              <a:t>value</a:t>
            </a:r>
            <a:r>
              <a:rPr lang="de-DE" sz="1600" dirty="0" smtClean="0"/>
              <a:t> </a:t>
            </a:r>
            <a:r>
              <a:rPr lang="de-DE" sz="1600" dirty="0" err="1" smtClean="0"/>
              <a:t>iteration</a:t>
            </a:r>
            <a:r>
              <a:rPr lang="de-DE" sz="1600" dirty="0" smtClean="0"/>
              <a:t>, ICML, 2005.</a:t>
            </a:r>
          </a:p>
          <a:p>
            <a:r>
              <a:rPr lang="de-DE" sz="1600" dirty="0" smtClean="0"/>
              <a:t>[</a:t>
            </a:r>
            <a:r>
              <a:rPr lang="de-DE" sz="1600" dirty="0" err="1" smtClean="0"/>
              <a:t>Antos</a:t>
            </a:r>
            <a:r>
              <a:rPr lang="de-DE" sz="1600" dirty="0" smtClean="0"/>
              <a:t> et. al. 07]: </a:t>
            </a:r>
            <a:r>
              <a:rPr lang="en-US" sz="1600" dirty="0" smtClean="0"/>
              <a:t>A. </a:t>
            </a:r>
            <a:r>
              <a:rPr lang="en-US" sz="1600" dirty="0" err="1" smtClean="0"/>
              <a:t>Antos</a:t>
            </a:r>
            <a:r>
              <a:rPr lang="en-US" sz="1600" dirty="0" smtClean="0"/>
              <a:t>, Cs. </a:t>
            </a:r>
            <a:r>
              <a:rPr lang="en-US" sz="1600" dirty="0" err="1" smtClean="0"/>
              <a:t>Szepesvari</a:t>
            </a:r>
            <a:r>
              <a:rPr lang="en-US" sz="1600" dirty="0" smtClean="0"/>
              <a:t> and R. </a:t>
            </a:r>
            <a:r>
              <a:rPr lang="en-US" sz="1600" dirty="0" err="1" smtClean="0"/>
              <a:t>Munos</a:t>
            </a:r>
            <a:r>
              <a:rPr lang="en-US" sz="1600" dirty="0" smtClean="0"/>
              <a:t>: Learning near-optimal policies with Bellman-residual minimization based fitted policy iteration and a single sample path, Machine Learning Journal, 2007</a:t>
            </a:r>
            <a:endParaRPr lang="de-DE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575452" cy="4710114"/>
          </a:xfrm>
        </p:spPr>
        <p:txBody>
          <a:bodyPr/>
          <a:lstStyle/>
          <a:p>
            <a:r>
              <a:rPr lang="de-DE" smtClean="0"/>
              <a:t>Zustandsraum </a:t>
            </a:r>
            <a:r>
              <a:rPr lang="de-DE" i="1" smtClean="0"/>
              <a:t>S</a:t>
            </a:r>
          </a:p>
          <a:p>
            <a:r>
              <a:rPr lang="de-DE" smtClean="0"/>
              <a:t>Aktionsmenge </a:t>
            </a:r>
            <a:r>
              <a:rPr lang="de-DE" i="1" smtClean="0"/>
              <a:t>A</a:t>
            </a:r>
          </a:p>
          <a:p>
            <a:r>
              <a:rPr lang="de-DE" smtClean="0"/>
              <a:t>Übergangswahrscheinlichkeit </a:t>
            </a:r>
            <a:r>
              <a:rPr lang="de-DE" i="1" smtClean="0"/>
              <a:t>P</a:t>
            </a:r>
          </a:p>
          <a:p>
            <a:pPr lvl="1"/>
            <a:r>
              <a:rPr lang="de-DE" i="1" smtClean="0"/>
              <a:t>P</a:t>
            </a:r>
            <a:r>
              <a:rPr lang="de-DE" smtClean="0"/>
              <a:t>((1,2)|(1,1), rechts) = 1 </a:t>
            </a:r>
          </a:p>
          <a:p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124401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Smiley 7"/>
          <p:cNvSpPr/>
          <p:nvPr/>
        </p:nvSpPr>
        <p:spPr>
          <a:xfrm>
            <a:off x="5292080" y="2708920"/>
            <a:ext cx="360040" cy="36004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4575452" cy="4710114"/>
          </a:xfrm>
        </p:spPr>
        <p:txBody>
          <a:bodyPr/>
          <a:lstStyle/>
          <a:p>
            <a:r>
              <a:rPr lang="de-DE" smtClean="0"/>
              <a:t>Zustandsraum </a:t>
            </a:r>
            <a:r>
              <a:rPr lang="de-DE" i="1" smtClean="0"/>
              <a:t>S</a:t>
            </a:r>
          </a:p>
          <a:p>
            <a:r>
              <a:rPr lang="de-DE" smtClean="0"/>
              <a:t>Aktionsmenge </a:t>
            </a:r>
            <a:r>
              <a:rPr lang="de-DE" i="1" smtClean="0"/>
              <a:t>A</a:t>
            </a:r>
          </a:p>
          <a:p>
            <a:r>
              <a:rPr lang="de-DE" smtClean="0"/>
              <a:t>Übergangswahrscheinlichkeit </a:t>
            </a:r>
            <a:r>
              <a:rPr lang="de-DE" i="1" smtClean="0"/>
              <a:t>P</a:t>
            </a:r>
          </a:p>
          <a:p>
            <a:r>
              <a:rPr lang="de-DE" smtClean="0"/>
              <a:t>Erwarter Reward </a:t>
            </a:r>
            <a:r>
              <a:rPr lang="de-DE" i="1" smtClean="0"/>
              <a:t>R</a:t>
            </a:r>
          </a:p>
          <a:p>
            <a:pPr lvl="1"/>
            <a:r>
              <a:rPr lang="de-DE" i="1" smtClean="0"/>
              <a:t>R</a:t>
            </a:r>
            <a:r>
              <a:rPr lang="de-DE" smtClean="0"/>
              <a:t>((1,1),rechts) = 0</a:t>
            </a:r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Beispiel: Gridworld</a:t>
            </a:r>
            <a:endParaRPr lang="de-DE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5124401" y="2492896"/>
          <a:ext cx="3192015" cy="3240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403"/>
                <a:gridCol w="638403"/>
                <a:gridCol w="638403"/>
                <a:gridCol w="638403"/>
                <a:gridCol w="638403"/>
              </a:tblGrid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" name="Smiley 7"/>
          <p:cNvSpPr/>
          <p:nvPr/>
        </p:nvSpPr>
        <p:spPr>
          <a:xfrm>
            <a:off x="5940152" y="2708920"/>
            <a:ext cx="360040" cy="360040"/>
          </a:xfrm>
          <a:prstGeom prst="smileyFac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EPISODEONE20NUTZER@FZELVJMFUVWYY577" val="3489"/>
  <p:tag name="FIRSTKEULE@FZELVJMFUVWYY577" val="398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narray*}   &#10;P(s_{t+1}|s_t,a_t,s_{t-1},a_{t-1},\ldots,s_0,a_0) &amp;=&amp; P(s_{t+1}|s_t,a_t) \\&#10;R(s_t,a_t,s_{t-1},a_{t-1},\ldots,s_0,a_0) &amp;=&amp; R(s_t,a_t)&#10;\end{eqnarray*}&#10;&#10;\end{document}"/>
  <p:tag name="IGUANATEXSIZE" val="2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   &#10;V^\pi(s_t) = E_{\pi,P}\left[\sum_{k=0}^\infty \gamma^k R(s_{t+k},\pi(s_{t+k}))\right]&#10;\end{equation*}&#10;&#10;\end{document}"/>
  <p:tag name="IGUANATEXSIZE" val="2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   &#10;Q^\pi(s_t,a_t)=R(s_t,a_t)+E_{\pi,P}\left[\sum_{k=1}^\infty \gamma^k R(s_{t+k},\pi(s_{t+k}))\right]&#10;\end{equation*}&#10;&#10;\end{document}"/>
  <p:tag name="IGUANATEXSIZE" val="2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&#10;V^\pi(s_t) &amp;=&amp;R(s_t,\pi(s_t)) + \gamma E_{\pi,P}\Big[ V^\pi(s_{t+1}) \Big] \\&#10;&amp;=&amp;R(s_t,\pi(s_t)) + \gamma \sum_{s_{t+1}\in S} P(s_{t+1}|s_t,\pi(s_t)) V^\pi(s_{t+1})&#10;\end{eqnarray*}&#10;&#10;\end{document}"/>
  <p:tag name="IGUANATEXSIZE" val="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\pi(s_t,a_t) &amp;=&amp; R(s_{t},a_{t}) + \gamma E_{\pi,P}\Big[ Q^\pi(s_{t+1},\pi(s_{t+1})) \Big]&#10;\end{eqnarray*}&#10;&#10;\end{document}"/>
  <p:tag name="IGUANATEXSIZE" val="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\pi = T^\pi Q^\pi&#10;\end{eqnarray*}&#10;&#10;\end{document}"/>
  <p:tag name="IGUANATEXSIZE" val="2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(T^\pi Q)(s,a) = R(s,a) + \gamma \sum_{s'\in S} P(s'|s,a) Q(s',\pi(s'))&#10;\end{eqnarray*}&#10;&#10;\end{document}"/>
  <p:tag name="IGUANATEXSIZE" val="2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_{k+1}=T^\pi Q_{k}&#10;\end{eqnarray*}&#10;&#10;\end{document}"/>
  <p:tag name="IGUANATEXSIZE" val="2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*(s_t,a)\!\!\!\! &amp;=&amp;\!\!\!\!   R(s_t,a)+\gamma E_{P}[V^*(s_{t+1})] \\ &#10;\mbox{ und }V^*(s_t)\!\!\!\! &amp;=&amp;\!\!\!\! \max_a Q^*(s_t,a)  \\&#10;\end{eqnarray*}&#10;&#10;\end{document}"/>
  <p:tag name="IGUANATEXSIZE" val="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*(s,a)\!\!\!\!  &amp;=&amp;\!\!\!\!   \max_\pi Q^\pi(s,a) \\&#10;\end{eqnarray*}&#10;&#10;\end{document}"/>
  <p:tag name="IGUANATEXSIZE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   &#10;P(s'|s,a)\mbox{  } s,s'\in S, a \in A&#10;\end{equation*}&#10;&#10;\end{document}"/>
  <p:tag name="IGUANATEXSIZE" val="2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\pi^*(s)\!\!\!\!  &amp;=&amp;\!\!\!\!   \mbox{arg}\max_a Q^*(s,a)&#10;\end{eqnarray*}&#10;&#10;\end{document}"/>
  <p:tag name="IGUANATEXSIZE" val="2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*(s_t,a_t) &amp;=&amp; R(s_{t},a_{t}) + \gamma E_{\pi,T}\Big[ \max_a Q^*(s_{t+1},a) \Big]&#10;\end{eqnarray*}&#10;&#10;\end{document}"/>
  <p:tag name="IGUANATEXSIZE" val="2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V^*(s_t) &#10;&amp;=&amp;\max_a E_{\pi,T}\Big[R(s_{t},a) + \gamma V^*(s_{t+1})\Big]&#10;\end{eqnarray*}&#10;&#10;\end{document}"/>
  <p:tag name="IGUANATEXSIZE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\pi_{k+1}(s) = \mbox{arg}\max_{a} Q^{\pi_k}(s,a)&#10;\end{eqnarray*}&#10;&#10;\end{document}"/>
  <p:tag name="IGUANATEXSIZE" val="2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{\pi_k}&#10;\end{eqnarray*}&#10;&#10;\end{document}"/>
  <p:tag name="IGUANATEXSIZE" val="2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{\pi_k}&#10;\end{eqnarray*}&#10;&#10;\end{document}"/>
  <p:tag name="IGUANATEXSIZE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V_{k+1}(s_t) &amp;=&amp; E_{\pi,P}\Big[R(s_{t},\pi(s_{t})) + \gamma V_k(s_{t+1}))\Big] \\&#10;&amp;=&amp; R(s_t,\pi(a_t)) + \gamma \sum_{s_{t+1}\in S} P(s_{t+1}|s_t,\pi(s_t)) V_k(s_{t+1})&#10;\end{eqnarray*}&#10;&#10;\end{document}"/>
  <p:tag name="IGUANATEXSIZE" val="2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_{k+1}(s,a) &amp;=&amp;  R(s,a) + \gamma \sum_{s'} P(s'|s,a) Q_k(s',\pi(s')) &#10;\end{eqnarray*}&#10;&#10;\end{document}"/>
  <p:tag name="IGUANATEXSIZE" val="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V_{k+1}(s_t) &amp;=&amp; \max_a \Big[ R(s_t,a) + \gamma \sum_{s_{t+1}} P(s_{t+1}|s_t,a) V_k(s_{t+1}) \Big]&#10;\end{eqnarray*}&#10;&#10;\end{document}"/>
  <p:tag name="IGUANATEXSIZE" val="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_{k+1}(s,a) &amp;=&amp;  R(s,a) + \gamma \sum_{s'} P(s'|s,a) \max_{a'} Q_k(s',a') &#10;\end{eqnarray*}&#10;&#10;\end{document}"/>
  <p:tag name="IGUANATEXSIZE" val="2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uation*}   &#10;R: (S\times A)\to \mathbb{R}&#10;\end{equation*}&#10;&#10;\end{document}"/>
  <p:tag name="IGUANATEXSIZE" val="2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uation*}   &#10;\begin{array}{llllllllll}&#10;&amp;&amp; R_0 &amp; R_1 &amp; R_2 &amp; R_3 &amp; \ldots &amp; R_k  \\&#10;(1-\lambda)&amp;\Delta_1: &amp; R_0+&amp;\!\!\!\!\!\gamma V(s_1) &amp;&amp;&amp;&amp;&amp;&amp;\\&#10;(1-\lambda)\lambda&amp;\Delta_2: &amp;R_0+&amp;\!\!\!\!\!\gamma R_1+&amp;\!\!\!\!\!\!\gamma^2 V(s_2) &amp;&amp;&amp;&amp;&amp; \\&#10;(1-\lambda)\lambda^2&amp;\Delta_3: &amp;R_0+&amp;\!\!\!\!\!\gamma R_1+&amp;\!\!\!\!\!\!\gamma^2 R_2+&amp;\!\!\!\!\!\!\gamma^3 V(s_3) &amp;&amp;&amp;&amp; \\&#10;&amp;&amp;&amp;&amp; \vdots &amp;&amp;&amp;&amp;&amp; \\&#10;(1-\lambda)\lambda^{k-1}&amp;\Delta_{k}: &amp;R_0+&amp;\!\!\!\!\!\gamma R_1+&amp;\!\!\!\!\!\!\gamma^2 R_2+&amp;\!\!\!\!\!\!\gamma^3 R_3&amp;\!\!\!\!\!\!+\ldots&amp; \!\!\!\!+\gamma^k V(s_k) \\ &#10;&amp;&amp;&amp;&amp; \vdots &amp;&amp;&amp;&amp;&amp; \\&#10;\end{array}&#10;\end{equation*}&#10;&#10;\end{document}"/>
  <p:tag name="IGUANATEXSIZE" val="2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uation*}   &#10;\Delta(\lambda) = \sum_{k=1}^\infty (1-\lambda)\lambda^{k-1} \Delta_k V(s_0)&#10;\end{equation*}&#10;&#10;\end{document}"/>
  <p:tag name="IGUANATEXSIZE" val="2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narray*}   &#10;V(s_t) \leftarrow (1-\alpha_t) V(s_t) + \alpha_t \Delta V(s_t)&#10;\end{eqnarray*}&#10;&#10;\end{document}"/>
  <p:tag name="IGUANATEXSIZE" val="2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narray*}   &#10;\delta_t &amp;\leftarrow&amp; R_t + \gamma V(s_{t+1}) - V(s_t)\\&#10;e(s_t) &amp;\leftarrow&amp; e(s_t)+1&#10;\end{eqnarray*}&#10;&#10;\end{document}"/>
  <p:tag name="IGUANATEXSIZE" val="2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narray*}   &#10;V(s)&amp;\leftarrow&amp; V(s) + \alpha_t\delta_te(s)\\&#10;e(s) &amp;\leftarrow&amp; \lambda\gamma e(s)&#10;\end{eqnarray*}&#10;&#10;\end{document}"/>
  <p:tag name="IGUANATEXSIZE" val="2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_t(a) = \frac{R_1+R_2+\cdots+R_{n_a(t)}}{n_a(t)}&#10;\end{eqnarray*}&#10;&#10;\end{document}"/>
  <p:tag name="IGUANATEXSIZE" val="2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\pi = \mbox{arg}\max_a Q_t(a) &#10;\end{eqnarray*}&#10;&#10;\end{document}"/>
  <p:tag name="IGUANATEXSIZE" val="2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\pi = \left\{ \begin{array}{ll} &#10;\mbox{arg}\max_a Q_t(a) &amp; \mbox{ mit Wahrscheinlichkeit }1-\epsilon \\&#10;\mbox{zuf\&quot;allige Aktion} &amp; \mbox{ mit Wahrscheinlichkeit }\epsilon&#10;\end{array}\right.&#10;\end{eqnarray*}&#10;&#10;\end{document}"/>
  <p:tag name="IGUANATEXSIZE" val="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*(a) \sim \mathcal{N}(0,1)&#10;\end{eqnarray*}&#10;&#10;\end{document}"/>
  <p:tag name="IGUANATEXSIZE" val="2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R_t(a) \sim \mathcal{N}(Q^*(a),1)&#10;\end{eqnarray*}&#10;&#10;\end{document}"/>
  <p:tag name="IGUANATEXSIZE" val="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uation*}   &#10;0\leq\gamma&lt;1&#10;\end{equation*}&#10;&#10;\end{document}"/>
  <p:tag name="IGUANATEXSIZE" val="2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\pi(a) = \frac{e^{Q_t(a)/\tau_t}}{\sum_{i=1}^{|A|} e^{Q_t(a_i)/\tau_t}}&#10;\end{eqnarray*}&#10;&#10;\end{document}"/>
  <p:tag name="IGUANATEXSIZE" val="2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\pi = \mbox{arg}\max_a \left[ Q_t(a) + \sqrt{\frac{c_e \log(t)}{2n_a(t)}}\right] \mbox{ , } c_e \geq 2&#10;\end{eqnarray*}&#10;&#10;\end{document}"/>
  <p:tag name="IGUANATEXSIZE" val="23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c|A|^{H(\epsilon)}&#10;\end{eqnarray*}&#10;&#10;\end{document}"/>
  <p:tag name="IGUANATEXSIZE" val="2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\pi(s,a) = \mbox{arg}\max_a \left[ Q_t(s,a) + \sqrt{\frac{c_e \log(t)}{2n_{s,a}(t)}}\right] \mbox{ , } c_e \geq 2&#10;\end{eqnarray*}&#10;&#10;\end{document}"/>
  <p:tag name="IGUANATEXSIZE" val="2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V_{t+1}(s) = \max_a \Big[ R(s,a) + \gamma \int_{s'} p(s'|s,a) V_t(s') ds' \Big]&#10;\end{equation*}&#10;&#10;\end{document}"/>
  <p:tag name="IGUANATEXSIZE" val="2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frac{\sum_{i=1}^N  p(s_i|s,a) V(s_i) }{\sum_{j=0}^N p(s_j|s,a)}\to \int_{s'} p(s'|s,a) V(s') \mbox{ , f\&quot;ur N$\to \infty$ }&#10;\end{equation*}&#10;&#10;\end{document}"/>
  <p:tag name="IGUANATEXSIZE" val="2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V^*(s) = \max_a \Bigg[ R(s,a) + \gamma \sum_{i=1}^N \frac{p(s_i|s,a)}{\sum_{j=0}^N p(s_j|s,a)}V^*(s_i) \Bigg]&#10;\end{equation*}&#10;&#10;\end{document}"/>
  <p:tag name="IGUANATEXSIZE" val="2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E[\|V_N(s) - V^*(s)\|^2_\infty ] \leq \frac{Cd|A|^{5/4}}{(1-\gamma)^2N^{1/4}} &#10;\end{equation*}&#10;&#10;\end{document}"/>
  <p:tag name="IGUANATEXSIZE" val="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hat{V}(s;\theta) &#10;\end{equation*}&#10;&#10;\end{document}"/>
  <p:tag name="IGUANATEXSIZE" val="2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hat{Q}(s,a;\theta) &#10;\end{equation*}&#10;&#10;\end{document}"/>
  <p:tag name="IGUANATEXSIZE" val="2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   &#10;P(s'|s,a)\mbox{  } s,s'\in S, a \in A&#10;\end{equation*}&#10;&#10;\end{document}"/>
  <p:tag name="IGUANATEXSIZE" val="2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theta^\pi = \mbox{arg}\min_\theta \sum_s \mu(s)\big|V^\pi(s) - \hat{V}(s;\theta)\big|^2 &#10;\end{equation*}&#10;&#10;\end{document}"/>
  <p:tag name="IGUANATEXSIZE" val="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theta^\pi = \mbox{arg}\min_\theta \sum_s\sum_a \mu(s)\big|Q^\pi(s,a) - \hat{Q}(s,a;\theta)\big|^2 &#10;\end{equation*}&#10;&#10;\end{document}"/>
  <p:tag name="IGUANATEXSIZE" val="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\theta_{t+1} &amp;=&amp; \theta_t -\frac{1}{2} \alpha_t \nabla_{\theta} \big[ V^\pi(s_t) - \hat{V}(s_t;\theta)\big]^2 \\&#10;&amp;=&amp; \theta_t + \alpha_t \big[ V^\pi(s_t) - \hat{V}(s_t;\theta)\big] \nabla_{\theta} \hat{V}(s_t;\theta_t)&#10;\end{eqnarray*}&#10;&#10;\end{document}"/>
  <p:tag name="IGUANATEXSIZE" val="2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narray*}   &#10;\delta_t &amp;\leftarrow&amp; R_t + \gamma V(s_{t+1}) - V(s_t)\\&#10;e(s_t) &amp;\leftarrow&amp; e(s_t)+1&#10;\end{eqnarray*}&#10;&#10;\end{document}"/>
  <p:tag name="IGUANATEXSIZE" val="2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narray*}   &#10;V(s)&amp;\leftarrow&amp; V(s) + \alpha_t\delta_te(s)\\&#10;e(s) &amp;\leftarrow&amp; \lambda\gamma e(s)&#10;\end{eqnarray*}&#10;&#10;\end{document}"/>
  <p:tag name="IGUANATEXSIZE" val="2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\lefteqn{\lim_{t\to\infty}\sum_s \mu(s) |V^\pi(s) - \hat{V}(s;\theta_t)|^2} \\&#10;&amp;\qquad\qquad\leq&amp; \frac{1-\gamma\lambda}{1-\gamma} \sum_s \mu(s) |V^\pi(s) - \hat{V}(s;\theta^*)|^2&#10;\end{eqnarray*}&#10;&#10;\end{document}"/>
  <p:tag name="IGUANATEXSIZE" val="22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narray*}   &#10;\delta_t &amp;\leftarrow&amp; R_t + \gamma V(s_{t+1}) - V(s_t)\\&#10;e_t &amp;\leftarrow&amp; \gamma\lambda e_{t-1}+ \nabla_\theta V(s_t) \\&#10;\theta_{t+1} &amp;\leftarrow&amp; \alpha_t\delta_te_t&#10;\end{eqnarray*}&#10;&#10;\end{document}"/>
  <p:tag name="IGUANATEXSIZE" val="2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symb,amsmath}&#10;\pagestyle{empty}&#10;\begin{document}&#10;&#10;\begin{eqnarray*}   &#10;\delta_t &amp;\leftarrow&amp; R(s_t,a_t) + \gamma Q(s_{t+1},a_{t+1}) - Q(s_t,a_t)\\&#10;e_t &amp;\leftarrow&amp; \gamma\lambda e_{t-1}+ \nabla_\theta Q(s_t,a_t) \\&#10;\theta_{t+1} &amp;\leftarrow&amp; \alpha_t\delta_te_t&#10;\end{eqnarray*}&#10;&#10;\end{document}"/>
  <p:tag name="IGUANATEXSIZE" val="2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V \leftarrow \mbox{arg}\min_{f\in\mathcal{F}} \sum_{i=1}^N |V_k(s_i)-f(s_i)|^2&#10;\end{equation*}&#10;&#10;\end{document}"/>
  <p:tag name="IGUANATEXSIZE" val="2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V_k(s) \leftarrow \max_a \Big[\frac{1}{M}\sum_{i=1}^M R_i(s,a) + \gamma V(s_i')\Big]&#10;\end{equation*}&#10;&#10;\end{document}"/>
  <p:tag name="IGUANATEXSIZE" val="2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uation*}   &#10;R: (S\times A)\to \mathbb{R}&#10;\end{equation*}&#10;&#10;\end{document}"/>
  <p:tag name="IGUANATEXSIZE" val="2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hat{Q}(\phi(s,a);\theta) = \phi(s,a)^T  \theta&#10;\end{equation*}&#10;&#10;\end{document}"/>
  <p:tag name="IGUANATEXSIZE" val="2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hat{Q}^\pi&#10;\end{equation*}&#10;&#10;\end{document}"/>
  <p:tag name="IGUANATEXSIZE" val="2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Q^\pi - T^\pi Q^\pi = 0&#10;\end{equation*}&#10;&#10;\end{document}"/>
  <p:tag name="IGUANATEXSIZE" val="2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L_{BRM}(Q;\pi) = \| Q - T^\pi Q \|^2_\mu&#10;\end{equation*}&#10;&#10;\end{document}"/>
  <p:tag name="IGUANATEXSIZE" val="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\lefteqn{\hat{L}_{BRM}(Q;\pi,n)} \\&#10;&amp;=&amp; \frac{1}{n|A|}\sum_{t=1}^n \Big[Q(s_t,a_t) - \big(R(s_t,a_t) + \gamma Q(s_{t+1},\pi(s_{t+1}))\big)\Big]^2&#10;\end{eqnarray*}&#10;&#10;\end{document}"/>
  <p:tag name="IGUANATEXSIZE" val="2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E[\hat{L}_{BRM}(Q;\pi,n)] \neq L_{BRM}(Q;\pi) &#10;\end{equation*}&#10;&#10;\end{document}"/>
  <p:tag name="IGUANATEXSIZE" val="2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(T^\pi Q)(s,a) = E_{s'\sim P}\Big[R(s,a) + \gamma Q(s',\pi(s'))\Big] &#10;\end{eqnarray*}&#10;&#10;\end{document}"/>
  <p:tag name="IGUANATEXSIZE" val="2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L_{BRM}(Q;\pi) = E_{s\sim\mu,a}\left[\big(Q(s,a) - T^\pi Q(s,a)\big)^2\right]&#10;\end{equation*}&#10;&#10;\end{document}"/>
  <p:tag name="IGUANATEXSIZE" val="22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\lefteqn{L_{BRM}(Q;\pi)} \\&#10;&amp;=&amp; E_{s\sim\mu,a}\left[\left(Q(s,a) - E_{s'\sim P}\Big[R(s,a) + \gamma Q(s',\pi(s'))\Big]\right)^2\right]&#10;\end{eqnarray*}&#10;&#10;\end{document}"/>
  <p:tag name="IGUANATEXSIZE" val="22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hat{L}_{BRM}&#10;\end{equation*}&#10;&#10;\end{document}"/>
  <p:tag name="IGUANATEXSIZE" val="2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\begin{equation*}   &#10;0\leq\gamma&lt;1&#10;\end{equation*}&#10;&#10;\end{document}"/>
  <p:tag name="IGUANATEXSIZE" val="2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\lefteqn{E_{s\sim\mu,a,s'\sim P}\big[\hat{L}_{BRM}(Q;\pi)\big]} \\&#10;&amp;=&amp; E_{s\sim\mu,a,s'\sim P}\left[\big(Q(s,a) - R(s,a) + \gamma Q(s',\pi(s'))\big)^2\right] \\&#10;&amp;=&amp; E_{s\sim\mu,a}\left[E_{s'\sim P}\left[\Big(Q(s,a) - R(s,a) + \gamma Q(s',\pi(s'))\Big)^2\right]\right]&#10;\end{eqnarray*}&#10;&#10;\end{document}"/>
  <p:tag name="IGUANATEXSIZE" val="2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E[X^2] = E[X]^2 + \mbox{Var}[X]&#10;\end{eqnarray*}&#10;&#10;\end{document}"/>
  <p:tag name="IGUANATEXSIZE" val="2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E[\hat{L}(Q;\pi)] = \hat{L}(Q;\pi,n) \mbox{ , f\&quot;ur } n\to\infty&#10;\end{equation*}&#10;&#10;\end{document}"/>
  <p:tag name="IGUANATEXSIZE" val="2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\lefteqn{E_{s'}\Big[\Big(Q(s,a) - \big(R(s,a) + \gamma Q(s',\pi(s'))\big)\Big)^2\Big]} \\&#10;&amp;\qquad=&amp;E_{s'}\Big[Q(s,a) - \big(R(s,a) + \gamma Q(s',\pi(s'))\big)\Big]^2 \\&#10;&amp;\qquad&amp;+ \mbox{Var}_{s'}\Big[Q(s,a) - \big(R(s,a) + \gamma Q(s',\pi(s'))\big)\Big] \\&#10;&amp;\qquad=&amp;\Big(Q(s,a) - (T^\pi Q)(s,a)\Big)^2 \\&#10;&amp;\qquad&amp;+  \mbox{Var}_{s'}\Big[R(s,a) + \gamma Q(s',\pi(s'))\Big]&#10;\end{eqnarray*}&#10;&#10;\end{document}"/>
  <p:tag name="IGUANATEXSIZE" val="2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L_{BRM}(Q,h;\pi) = \| Q - T^\pi Q \|^2_\mu - \| h - T^\pi Q \|^2_\mu&#10;\end{equation*}&#10;&#10;\end{document}"/>
  <p:tag name="IGUANATEXSIZE" val="22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L_{LSTD}(Q;\pi) = \| Q - \Pi T^\pi Q \|^2_\mu&#10;\end{equation*}&#10;&#10;\end{document}"/>
  <p:tag name="IGUANATEXSIZE" val="2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&#10;\Pi f = \mbox{arg}\min_{h\in\mathcal{F}} \|h-f\|_\mu&#10;\end{equation*}&#10;&#10;\end{document}"/>
  <p:tag name="IGUANATEXSIZE" val="2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^\pi = T^\pi Q^\pi&#10;\end{eqnarray*}&#10;&#10;\end{document}"/>
  <p:tag name="IGUANATEXSIZE" val="2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(T^\pi Q)(s,a) = R(s,a) + \gamma \sum_{s'\in S} P(s'|s,a) Q(s',\pi(s'))&#10;\end{eqnarray*}&#10;&#10;\end{document}"/>
  <p:tag name="IGUANATEXSIZE" val="2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   &#10;Q_{k+1}=T^\pi Q_{k}&#10;\end{eqnarray*}&#10;&#10;\end{document}"/>
  <p:tag name="IGUANATEXSIZE" val="2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   &#10;E_{\pi,P}\left[\sum_{t=0}^\infty \gamma^t R(s_{t},\pi(s_{t}))\right]&#10;\end{equation*}&#10;&#10;\end{document}"/>
  <p:tag name="IGUANATEXSIZE" val="23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narray*}&#10;\lefteqn{\hat{L}_{BRM}(Q;\pi,n)} \\&#10;&amp;=&amp; \frac{1}{n|A|}\sum_{t=1}^n \frac{1}{\pi_b(a_t|s_t)}\Big[Q(s_t,a_t) - \big(R(s_t,a_t) + \gamma Q(s_{t+1},\pi(s_{t+1}))\big)\Big]^2&#10;\end{eqnarray*}&#10;&#10;\end{document}"/>
  <p:tag name="IGUANATEXSIZE" val="2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equation*}   &#10;\pi:S\to A&#10;\end{equation*}&#10;&#10;\end{document}"/>
  <p:tag name="IGUANATEXSIZE" val="23"/>
</p:tagLst>
</file>

<file path=ppt/theme/theme1.xml><?xml version="1.0" encoding="utf-8"?>
<a:theme xmlns:a="http://schemas.openxmlformats.org/drawingml/2006/main" name="MLDesign">
  <a:themeElements>
    <a:clrScheme name="">
      <a:dk1>
        <a:srgbClr val="000000"/>
      </a:dk1>
      <a:lt1>
        <a:srgbClr val="FFFFFF"/>
      </a:lt1>
      <a:dk2>
        <a:srgbClr val="0033CC"/>
      </a:dk2>
      <a:lt2>
        <a:srgbClr val="010000"/>
      </a:lt2>
      <a:accent1>
        <a:srgbClr val="DDDDDD"/>
      </a:accent1>
      <a:accent2>
        <a:srgbClr val="FFFFCC"/>
      </a:accent2>
      <a:accent3>
        <a:srgbClr val="FFFFFF"/>
      </a:accent3>
      <a:accent4>
        <a:srgbClr val="000000"/>
      </a:accent4>
      <a:accent5>
        <a:srgbClr val="EBEBEB"/>
      </a:accent5>
      <a:accent6>
        <a:srgbClr val="E7E7B9"/>
      </a:accent6>
      <a:hlink>
        <a:srgbClr val="FF3300"/>
      </a:hlink>
      <a:folHlink>
        <a:srgbClr val="FF3300"/>
      </a:folHlink>
    </a:clrScheme>
    <a:fontScheme name="1_TobiasFolien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TobiasFolien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000000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AAAAAA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TobiasFolien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TobiasFolien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MLDesign</Template>
  <TotalTime>0</TotalTime>
  <Words>2071</Words>
  <Application>Microsoft Office PowerPoint</Application>
  <PresentationFormat>Bildschirmpräsentation (4:3)</PresentationFormat>
  <Paragraphs>742</Paragraphs>
  <Slides>75</Slides>
  <Notes>75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12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75</vt:i4>
      </vt:variant>
    </vt:vector>
  </HeadingPairs>
  <TitlesOfParts>
    <vt:vector size="89" baseType="lpstr">
      <vt:lpstr>Arial</vt:lpstr>
      <vt:lpstr>Arial Narrow</vt:lpstr>
      <vt:lpstr>Wingdings</vt:lpstr>
      <vt:lpstr>cmti10</vt:lpstr>
      <vt:lpstr>cmmi10</vt:lpstr>
      <vt:lpstr>cmu10</vt:lpstr>
      <vt:lpstr>Symbol</vt:lpstr>
      <vt:lpstr>cmsy10</vt:lpstr>
      <vt:lpstr>Lucida Calligraphy</vt:lpstr>
      <vt:lpstr>Calibri</vt:lpstr>
      <vt:lpstr>Times New Roman</vt:lpstr>
      <vt:lpstr>Scala-Regular</vt:lpstr>
      <vt:lpstr>MLDesign</vt:lpstr>
      <vt:lpstr>Equation</vt:lpstr>
      <vt:lpstr>Reinforcement Learning 2</vt:lpstr>
      <vt:lpstr>Inhalt</vt:lpstr>
      <vt:lpstr>Literatur</vt:lpstr>
      <vt:lpstr>Lernen aus Interaktionen</vt:lpstr>
      <vt:lpstr>Markov Decision Processes</vt:lpstr>
      <vt:lpstr>Beispiel: Gridworld</vt:lpstr>
      <vt:lpstr>Beispiel: Gridworld</vt:lpstr>
      <vt:lpstr>Beispiel: Gridworld</vt:lpstr>
      <vt:lpstr>Beispiel: Gridworld</vt:lpstr>
      <vt:lpstr>Beispiel: Gridworld</vt:lpstr>
      <vt:lpstr>Markov Decision Processes</vt:lpstr>
      <vt:lpstr>MDP</vt:lpstr>
      <vt:lpstr>Beispiel: Gridworld</vt:lpstr>
      <vt:lpstr>Beispiel: Gridworld</vt:lpstr>
      <vt:lpstr>Markov-Eigenschaft</vt:lpstr>
      <vt:lpstr>Value Functions – Bewertungsfunktionen</vt:lpstr>
      <vt:lpstr>Beispiel: Gridworld</vt:lpstr>
      <vt:lpstr>Bellman-Gleichungen</vt:lpstr>
      <vt:lpstr>Bellman-Operatoren</vt:lpstr>
      <vt:lpstr>Bellman-Gleichungen</vt:lpstr>
      <vt:lpstr>Bellman-Optimalitätsgleichungen</vt:lpstr>
      <vt:lpstr>Policy Iteration</vt:lpstr>
      <vt:lpstr>Value Iteration für Policy Evaluation</vt:lpstr>
      <vt:lpstr>Beispiel: Gridworld</vt:lpstr>
      <vt:lpstr>Beispiel: Gridworld</vt:lpstr>
      <vt:lpstr>Beispiel: Gridworld</vt:lpstr>
      <vt:lpstr>Beispiel: Gridworld</vt:lpstr>
      <vt:lpstr>Beispiel: Gridworld</vt:lpstr>
      <vt:lpstr>Beispiel: Gridworld</vt:lpstr>
      <vt:lpstr>Value Iteration</vt:lpstr>
      <vt:lpstr>TD(¸)</vt:lpstr>
      <vt:lpstr>Eligibility Traces</vt:lpstr>
      <vt:lpstr>Problemstellungen</vt:lpstr>
      <vt:lpstr>Exploration / Exploitation Problem</vt:lpstr>
      <vt:lpstr>Bandit Problem</vt:lpstr>
      <vt:lpstr>Greedy und ²-greedy Policies</vt:lpstr>
      <vt:lpstr>²-greedy Policies</vt:lpstr>
      <vt:lpstr>Stochastische Policy: Softmax </vt:lpstr>
      <vt:lpstr>Optimismus bei Unsicherheit</vt:lpstr>
      <vt:lpstr>Optimismus bei Unsicherheit</vt:lpstr>
      <vt:lpstr>Problemstellungen</vt:lpstr>
      <vt:lpstr>Große und unendliche Zustandsräume</vt:lpstr>
      <vt:lpstr>Approximation</vt:lpstr>
      <vt:lpstr>Monte-Carlo Sampling</vt:lpstr>
      <vt:lpstr>Sparse Lookahead Trees</vt:lpstr>
      <vt:lpstr>Upper Confidence Bounds for Trees</vt:lpstr>
      <vt:lpstr>UCT Performance: Go</vt:lpstr>
      <vt:lpstr>Diskretisierung</vt:lpstr>
      <vt:lpstr>Diskretisierung</vt:lpstr>
      <vt:lpstr>Funktionsapproximation</vt:lpstr>
      <vt:lpstr>Funktionsapproximation</vt:lpstr>
      <vt:lpstr>FA für Reinforcement Learning</vt:lpstr>
      <vt:lpstr>FA für Reinforcement Learning</vt:lpstr>
      <vt:lpstr>FA für Reinforcement Learning</vt:lpstr>
      <vt:lpstr>Approximatives Q-Learning</vt:lpstr>
      <vt:lpstr>Eligibility Traces</vt:lpstr>
      <vt:lpstr>FA für Reinforcement Learning</vt:lpstr>
      <vt:lpstr>SARSA(¸)</vt:lpstr>
      <vt:lpstr>SARSA(¸)</vt:lpstr>
      <vt:lpstr>SARSA(¸)</vt:lpstr>
      <vt:lpstr>Fitted Value Iteration mit Samples</vt:lpstr>
      <vt:lpstr>Fehlerabschätzung</vt:lpstr>
      <vt:lpstr>Approximate Policy Iteration</vt:lpstr>
      <vt:lpstr>Fitted Policy Evaluation mit Samples</vt:lpstr>
      <vt:lpstr>Approximate Policy Iteration</vt:lpstr>
      <vt:lpstr>Bellman-Residuen-Minimierung</vt:lpstr>
      <vt:lpstr>Bellman-Residuen-Minimierung</vt:lpstr>
      <vt:lpstr>Bellman-Residuen-Minimierung</vt:lpstr>
      <vt:lpstr>Bellman-Residuen-Minimierung</vt:lpstr>
      <vt:lpstr>BRM</vt:lpstr>
      <vt:lpstr>Least-Squares Temporal Difference</vt:lpstr>
      <vt:lpstr>Bellman-Operatoren</vt:lpstr>
      <vt:lpstr>Bellman-Operator</vt:lpstr>
      <vt:lpstr>Batch Reinforcement Learning</vt:lpstr>
      <vt:lpstr>Literatur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Reinforcement Learning 2</dc:title>
  <dc:creator> </dc:creator>
  <cp:lastModifiedBy>Keule</cp:lastModifiedBy>
  <cp:revision>292</cp:revision>
  <dcterms:created xsi:type="dcterms:W3CDTF">2010-06-25T13:58:09Z</dcterms:created>
  <dcterms:modified xsi:type="dcterms:W3CDTF">2012-08-10T12:21:57Z</dcterms:modified>
</cp:coreProperties>
</file>